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9"/>
  </p:notesMasterIdLst>
  <p:sldIdLst>
    <p:sldId id="259" r:id="rId2"/>
    <p:sldId id="260" r:id="rId3"/>
    <p:sldId id="297" r:id="rId4"/>
    <p:sldId id="289" r:id="rId5"/>
    <p:sldId id="257" r:id="rId6"/>
    <p:sldId id="290" r:id="rId7"/>
    <p:sldId id="298" r:id="rId8"/>
    <p:sldId id="263" r:id="rId9"/>
    <p:sldId id="264" r:id="rId10"/>
    <p:sldId id="270" r:id="rId11"/>
    <p:sldId id="283" r:id="rId12"/>
    <p:sldId id="282" r:id="rId13"/>
    <p:sldId id="273" r:id="rId14"/>
    <p:sldId id="268" r:id="rId15"/>
    <p:sldId id="284" r:id="rId16"/>
    <p:sldId id="299" r:id="rId17"/>
    <p:sldId id="265" r:id="rId18"/>
    <p:sldId id="266" r:id="rId19"/>
    <p:sldId id="281" r:id="rId20"/>
    <p:sldId id="285" r:id="rId21"/>
    <p:sldId id="274" r:id="rId22"/>
    <p:sldId id="286" r:id="rId23"/>
    <p:sldId id="267" r:id="rId24"/>
    <p:sldId id="300" r:id="rId25"/>
    <p:sldId id="272" r:id="rId26"/>
    <p:sldId id="271" r:id="rId27"/>
    <p:sldId id="269" r:id="rId28"/>
    <p:sldId id="301" r:id="rId29"/>
    <p:sldId id="277" r:id="rId30"/>
    <p:sldId id="278" r:id="rId31"/>
    <p:sldId id="302" r:id="rId32"/>
    <p:sldId id="275" r:id="rId33"/>
    <p:sldId id="287" r:id="rId34"/>
    <p:sldId id="288" r:id="rId35"/>
    <p:sldId id="305" r:id="rId36"/>
    <p:sldId id="304" r:id="rId37"/>
    <p:sldId id="276" r:id="rId38"/>
    <p:sldId id="303" r:id="rId39"/>
    <p:sldId id="279" r:id="rId40"/>
    <p:sldId id="280" r:id="rId41"/>
    <p:sldId id="296" r:id="rId42"/>
    <p:sldId id="291" r:id="rId43"/>
    <p:sldId id="292" r:id="rId44"/>
    <p:sldId id="293" r:id="rId45"/>
    <p:sldId id="294" r:id="rId46"/>
    <p:sldId id="295" r:id="rId47"/>
    <p:sldId id="25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772"/>
    <a:srgbClr val="03A549"/>
    <a:srgbClr val="65A5B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snapToGrid="0">
      <p:cViewPr varScale="1">
        <p:scale>
          <a:sx n="137" d="100"/>
          <a:sy n="137" d="100"/>
        </p:scale>
        <p:origin x="-1672" y="-11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8575">
              <a:solidFill>
                <a:schemeClr val="bg1"/>
              </a:solidFill>
            </a:ln>
          </c:spPr>
          <c:dPt>
            <c:idx val="0"/>
            <c:bubble3D val="0"/>
            <c:spPr>
              <a:solidFill>
                <a:schemeClr val="accent1"/>
              </a:solidFill>
              <a:ln w="28575">
                <a:solidFill>
                  <a:schemeClr val="bg1"/>
                </a:solidFill>
              </a:ln>
              <a:effectLst/>
            </c:spPr>
          </c:dPt>
          <c:dPt>
            <c:idx val="1"/>
            <c:bubble3D val="0"/>
            <c:spPr>
              <a:solidFill>
                <a:schemeClr val="accent2"/>
              </a:solidFill>
              <a:ln w="28575">
                <a:solidFill>
                  <a:schemeClr val="bg1"/>
                </a:solidFill>
              </a:ln>
              <a:effectLst/>
            </c:spPr>
          </c:dPt>
          <c:dPt>
            <c:idx val="2"/>
            <c:bubble3D val="0"/>
            <c:spPr>
              <a:solidFill>
                <a:schemeClr val="accent3"/>
              </a:solidFill>
              <a:ln w="28575">
                <a:solidFill>
                  <a:schemeClr val="bg1"/>
                </a:solidFill>
              </a:ln>
              <a:effectLst/>
            </c:spPr>
          </c:dPt>
          <c:dPt>
            <c:idx val="3"/>
            <c:bubble3D val="0"/>
            <c:spPr>
              <a:solidFill>
                <a:schemeClr val="accent4"/>
              </a:solidFill>
              <a:ln w="28575">
                <a:solidFill>
                  <a:schemeClr val="bg1"/>
                </a:solidFill>
              </a:ln>
              <a:effectLst/>
            </c:spPr>
          </c:dPt>
          <c:dPt>
            <c:idx val="4"/>
            <c:bubble3D val="0"/>
            <c:spPr>
              <a:solidFill>
                <a:schemeClr val="accent5"/>
              </a:solidFill>
              <a:ln w="28575">
                <a:solidFill>
                  <a:schemeClr val="bg1"/>
                </a:solidFill>
              </a:ln>
              <a:effectLst/>
            </c:spPr>
          </c:dPt>
          <c:dPt>
            <c:idx val="5"/>
            <c:bubble3D val="0"/>
            <c:spPr>
              <a:solidFill>
                <a:schemeClr val="accent6"/>
              </a:solidFill>
              <a:ln w="28575">
                <a:solidFill>
                  <a:schemeClr val="bg1"/>
                </a:solidFill>
              </a:ln>
              <a:effectLst/>
            </c:spPr>
          </c:dPt>
          <c:dPt>
            <c:idx val="6"/>
            <c:bubble3D val="0"/>
            <c:spPr>
              <a:solidFill>
                <a:schemeClr val="accent1">
                  <a:lumMod val="60000"/>
                </a:schemeClr>
              </a:solidFill>
              <a:ln w="28575">
                <a:solidFill>
                  <a:schemeClr val="bg1"/>
                </a:solidFill>
              </a:ln>
              <a:effectLst/>
            </c:spPr>
          </c:dPt>
          <c:dPt>
            <c:idx val="7"/>
            <c:bubble3D val="0"/>
            <c:spPr>
              <a:solidFill>
                <a:schemeClr val="accent2">
                  <a:lumMod val="60000"/>
                </a:schemeClr>
              </a:solidFill>
              <a:ln w="28575">
                <a:solidFill>
                  <a:schemeClr val="bg1"/>
                </a:solidFill>
              </a:ln>
              <a:effectLst/>
            </c:spPr>
          </c:dPt>
          <c:dPt>
            <c:idx val="8"/>
            <c:bubble3D val="0"/>
            <c:spPr>
              <a:solidFill>
                <a:schemeClr val="accent3">
                  <a:lumMod val="60000"/>
                </a:schemeClr>
              </a:solidFill>
              <a:ln w="28575">
                <a:solidFill>
                  <a:schemeClr val="bg1"/>
                </a:solidFill>
              </a:ln>
              <a:effectLst/>
            </c:spPr>
          </c:dPt>
          <c:dPt>
            <c:idx val="9"/>
            <c:bubble3D val="0"/>
            <c:spPr>
              <a:solidFill>
                <a:schemeClr val="accent4">
                  <a:lumMod val="60000"/>
                </a:schemeClr>
              </a:solidFill>
              <a:ln w="28575">
                <a:solidFill>
                  <a:schemeClr val="bg1"/>
                </a:solidFill>
              </a:ln>
              <a:effectLst/>
            </c:spPr>
          </c:dPt>
          <c:dPt>
            <c:idx val="10"/>
            <c:bubble3D val="0"/>
            <c:spPr>
              <a:solidFill>
                <a:schemeClr val="accent5">
                  <a:lumMod val="60000"/>
                </a:schemeClr>
              </a:solidFill>
              <a:ln w="28575">
                <a:solidFill>
                  <a:schemeClr val="bg1"/>
                </a:solidFill>
              </a:ln>
              <a:effectLst/>
            </c:spPr>
          </c:dPt>
          <c:dPt>
            <c:idx val="11"/>
            <c:bubble3D val="0"/>
            <c:spPr>
              <a:solidFill>
                <a:schemeClr val="accent6">
                  <a:lumMod val="60000"/>
                </a:schemeClr>
              </a:solidFill>
              <a:ln w="28575">
                <a:solidFill>
                  <a:schemeClr val="bg1"/>
                </a:solidFill>
              </a:ln>
              <a:effectLst/>
            </c:spPr>
          </c:dPt>
          <c:dPt>
            <c:idx val="12"/>
            <c:bubble3D val="0"/>
            <c:spPr>
              <a:solidFill>
                <a:schemeClr val="accent1">
                  <a:lumMod val="80000"/>
                  <a:lumOff val="20000"/>
                </a:schemeClr>
              </a:solidFill>
              <a:ln w="28575">
                <a:solidFill>
                  <a:schemeClr val="bg1"/>
                </a:solidFill>
              </a:ln>
              <a:effectLst/>
            </c:spPr>
          </c:dPt>
          <c:dPt>
            <c:idx val="13"/>
            <c:bubble3D val="0"/>
            <c:spPr>
              <a:solidFill>
                <a:schemeClr val="accent2">
                  <a:lumMod val="80000"/>
                  <a:lumOff val="20000"/>
                </a:schemeClr>
              </a:solidFill>
              <a:ln w="28575">
                <a:solidFill>
                  <a:schemeClr val="bg1"/>
                </a:solidFill>
              </a:ln>
              <a:effectLst/>
            </c:spPr>
          </c:dPt>
          <c:dPt>
            <c:idx val="14"/>
            <c:bubble3D val="0"/>
            <c:spPr>
              <a:solidFill>
                <a:schemeClr val="accent3">
                  <a:lumMod val="80000"/>
                  <a:lumOff val="20000"/>
                </a:schemeClr>
              </a:solidFill>
              <a:ln w="28575">
                <a:solidFill>
                  <a:schemeClr val="bg1"/>
                </a:solidFill>
              </a:ln>
              <a:effectLst/>
            </c:spPr>
          </c:dPt>
          <c:dPt>
            <c:idx val="15"/>
            <c:bubble3D val="0"/>
            <c:spPr>
              <a:solidFill>
                <a:schemeClr val="accent4">
                  <a:lumMod val="80000"/>
                  <a:lumOff val="20000"/>
                </a:schemeClr>
              </a:solidFill>
              <a:ln w="28575">
                <a:solidFill>
                  <a:schemeClr val="bg1"/>
                </a:solidFill>
              </a:ln>
              <a:effectLst/>
            </c:spPr>
          </c:dPt>
          <c:dPt>
            <c:idx val="16"/>
            <c:bubble3D val="0"/>
            <c:spPr>
              <a:solidFill>
                <a:schemeClr val="accent5">
                  <a:lumMod val="80000"/>
                  <a:lumOff val="20000"/>
                </a:schemeClr>
              </a:solidFill>
              <a:ln w="28575">
                <a:solidFill>
                  <a:schemeClr val="bg1"/>
                </a:solidFill>
              </a:ln>
              <a:effectLst/>
            </c:spPr>
          </c:dPt>
          <c:dPt>
            <c:idx val="17"/>
            <c:bubble3D val="0"/>
            <c:spPr>
              <a:solidFill>
                <a:schemeClr val="accent6">
                  <a:lumMod val="80000"/>
                  <a:lumOff val="20000"/>
                </a:schemeClr>
              </a:solidFill>
              <a:ln w="28575">
                <a:solidFill>
                  <a:schemeClr val="bg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[Book1]Sheet1!$G$2:$G$19</c:f>
              <c:strCache>
                <c:ptCount val="18"/>
                <c:pt idx="0">
                  <c:v>Google AdX</c:v>
                </c:pt>
                <c:pt idx="1">
                  <c:v>AppNexus</c:v>
                </c:pt>
                <c:pt idx="2">
                  <c:v>OpenX</c:v>
                </c:pt>
                <c:pt idx="3">
                  <c:v>PubMatic</c:v>
                </c:pt>
                <c:pt idx="4">
                  <c:v>Rubicon</c:v>
                </c:pt>
                <c:pt idx="5">
                  <c:v>Facebook</c:v>
                </c:pt>
                <c:pt idx="6">
                  <c:v>Index by Casale</c:v>
                </c:pt>
                <c:pt idx="7">
                  <c:v>PulsePoint</c:v>
                </c:pt>
                <c:pt idx="8">
                  <c:v>Yahoo! Ad Exchange</c:v>
                </c:pt>
                <c:pt idx="9">
                  <c:v>Switch Concepts</c:v>
                </c:pt>
                <c:pt idx="10">
                  <c:v>AOL Marketplace </c:v>
                </c:pt>
                <c:pt idx="11">
                  <c:v>Sovrn</c:v>
                </c:pt>
                <c:pt idx="12">
                  <c:v>Technorati</c:v>
                </c:pt>
                <c:pt idx="17">
                  <c:v>Other</c:v>
                </c:pt>
              </c:strCache>
            </c:strRef>
          </c:cat>
          <c:val>
            <c:numRef>
              <c:f>[Book1]Sheet1!$H$2:$H$19</c:f>
              <c:numCache>
                <c:formatCode>_(* #,##0_);_(* \(#,##0\);_(* "-"??_);_(@_)</c:formatCode>
                <c:ptCount val="18"/>
                <c:pt idx="0">
                  <c:v>225000.0</c:v>
                </c:pt>
                <c:pt idx="1">
                  <c:v>80000.0</c:v>
                </c:pt>
                <c:pt idx="2">
                  <c:v>75000.0</c:v>
                </c:pt>
                <c:pt idx="3">
                  <c:v>70000.0</c:v>
                </c:pt>
                <c:pt idx="4">
                  <c:v>60000.0</c:v>
                </c:pt>
                <c:pt idx="5">
                  <c:v>50000.0</c:v>
                </c:pt>
                <c:pt idx="6">
                  <c:v>40000.0</c:v>
                </c:pt>
                <c:pt idx="7">
                  <c:v>25000.0</c:v>
                </c:pt>
                <c:pt idx="8">
                  <c:v>20000.0</c:v>
                </c:pt>
                <c:pt idx="9">
                  <c:v>15000.0</c:v>
                </c:pt>
                <c:pt idx="10">
                  <c:v>12000.0</c:v>
                </c:pt>
                <c:pt idx="11">
                  <c:v>4000.0</c:v>
                </c:pt>
                <c:pt idx="12">
                  <c:v>4000.0</c:v>
                </c:pt>
                <c:pt idx="17" formatCode="#,##0">
                  <c:v>19000.0</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3344311423668"/>
          <c:y val="0.12573391364847"/>
          <c:w val="0.516424794846605"/>
          <c:h val="0.862353516013989"/>
        </c:manualLayout>
      </c:layout>
      <c:pieChart>
        <c:varyColors val="1"/>
        <c:ser>
          <c:idx val="0"/>
          <c:order val="0"/>
          <c:dPt>
            <c:idx val="0"/>
            <c:bubble3D val="0"/>
            <c:spPr>
              <a:solidFill>
                <a:sysClr val="window" lastClr="FFFFFF">
                  <a:lumMod val="75000"/>
                </a:sysClr>
              </a:solidFill>
              <a:ln w="19050">
                <a:solidFill>
                  <a:schemeClr val="lt1"/>
                </a:solidFill>
              </a:ln>
              <a:effectLst/>
            </c:spPr>
          </c:dPt>
          <c:dPt>
            <c:idx val="1"/>
            <c:bubble3D val="0"/>
            <c:spPr>
              <a:solidFill>
                <a:sysClr val="window" lastClr="FFFFFF">
                  <a:lumMod val="75000"/>
                </a:sysClr>
              </a:solidFill>
              <a:ln w="19050">
                <a:solidFill>
                  <a:schemeClr val="lt1"/>
                </a:solidFill>
              </a:ln>
              <a:effectLst/>
            </c:spPr>
          </c:dPt>
          <c:dPt>
            <c:idx val="2"/>
            <c:bubble3D val="0"/>
            <c:spPr>
              <a:solidFill>
                <a:sysClr val="window" lastClr="FFFFFF">
                  <a:lumMod val="75000"/>
                </a:sysClr>
              </a:solidFill>
              <a:ln w="19050">
                <a:solidFill>
                  <a:schemeClr val="lt1"/>
                </a:solidFill>
              </a:ln>
              <a:effectLst/>
            </c:spPr>
          </c:dPt>
          <c:dPt>
            <c:idx val="3"/>
            <c:bubble3D val="0"/>
            <c:spPr>
              <a:solidFill>
                <a:sysClr val="window" lastClr="FFFFFF">
                  <a:lumMod val="75000"/>
                </a:sysClr>
              </a:solidFill>
              <a:ln w="19050">
                <a:solidFill>
                  <a:schemeClr val="lt1"/>
                </a:solidFill>
              </a:ln>
              <a:effectLst/>
            </c:spPr>
          </c:dPt>
          <c:dPt>
            <c:idx val="4"/>
            <c:bubble3D val="0"/>
            <c:spPr>
              <a:solidFill>
                <a:sysClr val="window" lastClr="FFFFFF">
                  <a:lumMod val="75000"/>
                </a:sysClr>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ysClr val="window" lastClr="FFFFFF">
                  <a:lumMod val="75000"/>
                </a:sysClr>
              </a:solidFill>
              <a:ln w="19050">
                <a:solidFill>
                  <a:schemeClr val="lt1"/>
                </a:solidFill>
              </a:ln>
              <a:effectLst/>
            </c:spPr>
          </c:dPt>
          <c:dPt>
            <c:idx val="7"/>
            <c:bubble3D val="0"/>
            <c:spPr>
              <a:solidFill>
                <a:sysClr val="window" lastClr="FFFFFF">
                  <a:lumMod val="75000"/>
                </a:sysClr>
              </a:solidFill>
              <a:ln w="19050">
                <a:solidFill>
                  <a:schemeClr val="lt1"/>
                </a:solidFill>
              </a:ln>
              <a:effectLst/>
            </c:spPr>
          </c:dPt>
          <c:dPt>
            <c:idx val="8"/>
            <c:bubble3D val="0"/>
            <c:spPr>
              <a:solidFill>
                <a:sysClr val="window" lastClr="FFFFFF">
                  <a:lumMod val="75000"/>
                </a:sysClr>
              </a:solidFill>
              <a:ln w="19050">
                <a:solidFill>
                  <a:schemeClr val="lt1"/>
                </a:solidFill>
              </a:ln>
              <a:effectLst/>
            </c:spPr>
          </c:dPt>
          <c:dPt>
            <c:idx val="9"/>
            <c:bubble3D val="0"/>
            <c:spPr>
              <a:solidFill>
                <a:sysClr val="window" lastClr="FFFFFF">
                  <a:lumMod val="75000"/>
                </a:sysClr>
              </a:solidFill>
              <a:ln w="19050">
                <a:solidFill>
                  <a:schemeClr val="lt1"/>
                </a:solidFill>
              </a:ln>
              <a:effectLst/>
            </c:spPr>
          </c:dPt>
          <c:dPt>
            <c:idx val="10"/>
            <c:bubble3D val="0"/>
            <c:spPr>
              <a:solidFill>
                <a:sysClr val="window" lastClr="FFFFFF">
                  <a:lumMod val="75000"/>
                </a:sysClr>
              </a:solidFill>
              <a:ln w="19050">
                <a:solidFill>
                  <a:schemeClr val="lt1"/>
                </a:solidFill>
              </a:ln>
              <a:effectLst/>
            </c:spPr>
          </c:dPt>
          <c:dPt>
            <c:idx val="11"/>
            <c:bubble3D val="0"/>
            <c:spPr>
              <a:solidFill>
                <a:sysClr val="window" lastClr="FFFFFF">
                  <a:lumMod val="75000"/>
                </a:sysClr>
              </a:solidFill>
              <a:ln w="19050">
                <a:solidFill>
                  <a:schemeClr val="lt1"/>
                </a:solidFill>
              </a:ln>
              <a:effectLst/>
            </c:spPr>
          </c:dPt>
          <c:dPt>
            <c:idx val="12"/>
            <c:bubble3D val="0"/>
            <c:spPr>
              <a:solidFill>
                <a:sysClr val="window" lastClr="FFFFFF">
                  <a:lumMod val="75000"/>
                </a:sysClr>
              </a:solidFill>
              <a:ln w="19050">
                <a:solidFill>
                  <a:schemeClr val="lt1"/>
                </a:solidFill>
              </a:ln>
              <a:effectLst/>
            </c:spPr>
          </c:dPt>
          <c:dPt>
            <c:idx val="13"/>
            <c:bubble3D val="0"/>
            <c:spPr>
              <a:solidFill>
                <a:sysClr val="window" lastClr="FFFFFF">
                  <a:lumMod val="75000"/>
                </a:sysClr>
              </a:solidFill>
              <a:ln w="19050">
                <a:solidFill>
                  <a:schemeClr val="lt1"/>
                </a:solidFill>
              </a:ln>
              <a:effectLst/>
            </c:spPr>
          </c:dPt>
          <c:dPt>
            <c:idx val="14"/>
            <c:bubble3D val="0"/>
            <c:spPr>
              <a:solidFill>
                <a:schemeClr val="accent3">
                  <a:lumMod val="80000"/>
                  <a:lumOff val="20000"/>
                </a:schemeClr>
              </a:solidFill>
              <a:ln w="19050">
                <a:solidFill>
                  <a:schemeClr val="lt1"/>
                </a:solidFill>
              </a:ln>
              <a:effectLst/>
            </c:spPr>
          </c:dPt>
          <c:dPt>
            <c:idx val="15"/>
            <c:bubble3D val="0"/>
            <c:spPr>
              <a:solidFill>
                <a:schemeClr val="accent4">
                  <a:lumMod val="80000"/>
                  <a:lumOff val="20000"/>
                </a:schemeClr>
              </a:solidFill>
              <a:ln w="19050">
                <a:solidFill>
                  <a:schemeClr val="lt1"/>
                </a:solidFill>
              </a:ln>
              <a:effectLst/>
            </c:spPr>
          </c:dPt>
          <c:dPt>
            <c:idx val="16"/>
            <c:bubble3D val="0"/>
            <c:spPr>
              <a:solidFill>
                <a:schemeClr val="accent5">
                  <a:lumMod val="80000"/>
                  <a:lumOff val="20000"/>
                </a:schemeClr>
              </a:solidFill>
              <a:ln w="19050">
                <a:solidFill>
                  <a:schemeClr val="lt1"/>
                </a:solidFill>
              </a:ln>
              <a:effectLst/>
            </c:spPr>
          </c:dPt>
          <c:dLbls>
            <c:delete val="1"/>
          </c:dLbls>
          <c:cat>
            <c:strRef>
              <c:f>Sheet1!$B$3:$B$19</c:f>
              <c:strCache>
                <c:ptCount val="14"/>
                <c:pt idx="0">
                  <c:v>Google</c:v>
                </c:pt>
                <c:pt idx="1">
                  <c:v>Brightroll</c:v>
                </c:pt>
                <c:pt idx="2">
                  <c:v>LiveRail</c:v>
                </c:pt>
                <c:pt idx="3">
                  <c:v>Adap.tv/AOL</c:v>
                </c:pt>
                <c:pt idx="4">
                  <c:v>SpotXchange</c:v>
                </c:pt>
                <c:pt idx="5">
                  <c:v>Tremor</c:v>
                </c:pt>
                <c:pt idx="6">
                  <c:v>Videology</c:v>
                </c:pt>
                <c:pt idx="7">
                  <c:v>Rubicon</c:v>
                </c:pt>
                <c:pt idx="8">
                  <c:v>PubMatic</c:v>
                </c:pt>
                <c:pt idx="9">
                  <c:v>Stickyxchange</c:v>
                </c:pt>
                <c:pt idx="10">
                  <c:v>Altitude Digital</c:v>
                </c:pt>
                <c:pt idx="11">
                  <c:v>Vindico</c:v>
                </c:pt>
                <c:pt idx="12">
                  <c:v>Smartclip</c:v>
                </c:pt>
                <c:pt idx="13">
                  <c:v>AdRise</c:v>
                </c:pt>
              </c:strCache>
            </c:strRef>
          </c:cat>
          <c:val>
            <c:numRef>
              <c:f>Sheet1!$C$3:$C$19</c:f>
              <c:numCache>
                <c:formatCode>General</c:formatCode>
                <c:ptCount val="17"/>
                <c:pt idx="0">
                  <c:v>18.0</c:v>
                </c:pt>
                <c:pt idx="1">
                  <c:v>18.0</c:v>
                </c:pt>
                <c:pt idx="2">
                  <c:v>11.0</c:v>
                </c:pt>
                <c:pt idx="3">
                  <c:v>9.0</c:v>
                </c:pt>
                <c:pt idx="4">
                  <c:v>9.0</c:v>
                </c:pt>
                <c:pt idx="5">
                  <c:v>9.0</c:v>
                </c:pt>
                <c:pt idx="6">
                  <c:v>8.0</c:v>
                </c:pt>
                <c:pt idx="7">
                  <c:v>4.0</c:v>
                </c:pt>
                <c:pt idx="8">
                  <c:v>4.0</c:v>
                </c:pt>
                <c:pt idx="9">
                  <c:v>3.0</c:v>
                </c:pt>
                <c:pt idx="10">
                  <c:v>3.0</c:v>
                </c:pt>
                <c:pt idx="11">
                  <c:v>2.0</c:v>
                </c:pt>
                <c:pt idx="12">
                  <c:v>1.0</c:v>
                </c:pt>
                <c:pt idx="13">
                  <c:v>1.0</c:v>
                </c:pt>
              </c:numCache>
            </c:numRef>
          </c:val>
        </c:ser>
        <c:dLbls>
          <c:dLblPos val="ctr"/>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CBC6E-6DF0-4325-BCF4-1BDCFD7338A9}"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CA"/>
        </a:p>
      </dgm:t>
    </dgm:pt>
    <dgm:pt modelId="{29F6609A-3C77-40BD-9AE1-FC382C797BF4}">
      <dgm:prSet phldrT="[Text]" custT="1"/>
      <dgm:spPr/>
      <dgm:t>
        <a:bodyPr/>
        <a:lstStyle/>
        <a:p>
          <a:r>
            <a:rPr lang="en-US" sz="1600" b="1" dirty="0" smtClean="0">
              <a:latin typeface="Calibri Light" panose="020F0302020204030204" pitchFamily="34" charset="0"/>
            </a:rPr>
            <a:t>Site Wide Retargeting</a:t>
          </a:r>
          <a:endParaRPr lang="en-CA" sz="1600" dirty="0">
            <a:latin typeface="Calibri Light" panose="020F0302020204030204" pitchFamily="34" charset="0"/>
          </a:endParaRPr>
        </a:p>
      </dgm:t>
    </dgm:pt>
    <dgm:pt modelId="{CCB9AF62-F777-44EF-BA78-652F228DCBD2}" type="parTrans" cxnId="{2B2E9A55-F5F3-4F51-AC0D-999DFD1D0CE6}">
      <dgm:prSet/>
      <dgm:spPr/>
      <dgm:t>
        <a:bodyPr/>
        <a:lstStyle/>
        <a:p>
          <a:endParaRPr lang="en-CA" sz="1600">
            <a:latin typeface="Calibri Light" panose="020F0302020204030204" pitchFamily="34" charset="0"/>
          </a:endParaRPr>
        </a:p>
      </dgm:t>
    </dgm:pt>
    <dgm:pt modelId="{852CAA4D-06D4-48EC-93F8-E0163FCC53BE}" type="sibTrans" cxnId="{2B2E9A55-F5F3-4F51-AC0D-999DFD1D0CE6}">
      <dgm:prSet/>
      <dgm:spPr/>
      <dgm:t>
        <a:bodyPr/>
        <a:lstStyle/>
        <a:p>
          <a:endParaRPr lang="en-CA" sz="1600">
            <a:latin typeface="Calibri Light" panose="020F0302020204030204" pitchFamily="34" charset="0"/>
          </a:endParaRPr>
        </a:p>
      </dgm:t>
    </dgm:pt>
    <dgm:pt modelId="{E0BF084C-A671-4590-B7C1-E934AE06FB0C}">
      <dgm:prSet phldrT="[Text]" custT="1"/>
      <dgm:spPr/>
      <dgm:t>
        <a:bodyPr/>
        <a:lstStyle/>
        <a:p>
          <a:r>
            <a:rPr lang="en-US" sz="1100" b="0" dirty="0" smtClean="0">
              <a:latin typeface="Calibri Light" panose="020F0302020204030204" pitchFamily="34" charset="0"/>
            </a:rPr>
            <a:t>Retarget Users anywhere on the internet. Access all the exchanges and cast a very large net in order to reach your valued customer. </a:t>
          </a:r>
          <a:endParaRPr lang="en-CA" sz="1100" b="0" dirty="0">
            <a:latin typeface="Calibri Light" panose="020F0302020204030204" pitchFamily="34" charset="0"/>
          </a:endParaRPr>
        </a:p>
      </dgm:t>
    </dgm:pt>
    <dgm:pt modelId="{6C90C60E-781E-4F6D-8B22-876EFAE0E454}" type="parTrans" cxnId="{F746E20B-4892-4E21-AED9-5262E7204809}">
      <dgm:prSet/>
      <dgm:spPr/>
      <dgm:t>
        <a:bodyPr/>
        <a:lstStyle/>
        <a:p>
          <a:endParaRPr lang="en-CA" sz="1600">
            <a:latin typeface="Calibri Light" panose="020F0302020204030204" pitchFamily="34" charset="0"/>
          </a:endParaRPr>
        </a:p>
      </dgm:t>
    </dgm:pt>
    <dgm:pt modelId="{4D78E111-0B05-4FC8-B10E-93CBEC960979}" type="sibTrans" cxnId="{F746E20B-4892-4E21-AED9-5262E7204809}">
      <dgm:prSet/>
      <dgm:spPr/>
      <dgm:t>
        <a:bodyPr/>
        <a:lstStyle/>
        <a:p>
          <a:endParaRPr lang="en-CA" sz="1600">
            <a:latin typeface="Calibri Light" panose="020F0302020204030204" pitchFamily="34" charset="0"/>
          </a:endParaRPr>
        </a:p>
      </dgm:t>
    </dgm:pt>
    <dgm:pt modelId="{D1624136-989B-4699-B652-E4CDC0AB1745}">
      <dgm:prSet phldrT="[Text]" custT="1"/>
      <dgm:spPr/>
      <dgm:t>
        <a:bodyPr/>
        <a:lstStyle/>
        <a:p>
          <a:r>
            <a:rPr lang="en-US" sz="1600" b="1" dirty="0" smtClean="0">
              <a:latin typeface="Calibri Light" panose="020F0302020204030204" pitchFamily="34" charset="0"/>
            </a:rPr>
            <a:t>Shop Cart Abandoner Retargeting</a:t>
          </a:r>
          <a:endParaRPr lang="en-CA" sz="1600" dirty="0">
            <a:latin typeface="Calibri Light" panose="020F0302020204030204" pitchFamily="34" charset="0"/>
          </a:endParaRPr>
        </a:p>
      </dgm:t>
    </dgm:pt>
    <dgm:pt modelId="{B2E73A36-62E2-4079-A615-03403E00F92C}" type="parTrans" cxnId="{2DCD6594-B8D2-4173-82D3-3BC92ED973C1}">
      <dgm:prSet/>
      <dgm:spPr/>
      <dgm:t>
        <a:bodyPr/>
        <a:lstStyle/>
        <a:p>
          <a:endParaRPr lang="en-CA" sz="1600">
            <a:latin typeface="Calibri Light" panose="020F0302020204030204" pitchFamily="34" charset="0"/>
          </a:endParaRPr>
        </a:p>
      </dgm:t>
    </dgm:pt>
    <dgm:pt modelId="{FC65E783-671E-4F03-9A1C-514CAF41E607}" type="sibTrans" cxnId="{2DCD6594-B8D2-4173-82D3-3BC92ED973C1}">
      <dgm:prSet/>
      <dgm:spPr/>
      <dgm:t>
        <a:bodyPr/>
        <a:lstStyle/>
        <a:p>
          <a:endParaRPr lang="en-CA" sz="1600">
            <a:latin typeface="Calibri Light" panose="020F0302020204030204" pitchFamily="34" charset="0"/>
          </a:endParaRPr>
        </a:p>
      </dgm:t>
    </dgm:pt>
    <dgm:pt modelId="{876F32D8-8490-47C3-9DE1-D70DD7D78C89}">
      <dgm:prSet phldrT="[Text]" custT="1"/>
      <dgm:spPr/>
      <dgm:t>
        <a:bodyPr/>
        <a:lstStyle/>
        <a:p>
          <a:r>
            <a:rPr lang="en-US" sz="1100" b="0" dirty="0" smtClean="0">
              <a:latin typeface="Calibri Light" panose="020F0302020204030204" pitchFamily="34" charset="0"/>
            </a:rPr>
            <a:t>Specifically retarget users who didn’t fully complete the conversion funnel. One of the most effective performance driven strategies</a:t>
          </a:r>
          <a:endParaRPr lang="en-CA" sz="1100" b="0" dirty="0">
            <a:latin typeface="Calibri Light" panose="020F0302020204030204" pitchFamily="34" charset="0"/>
          </a:endParaRPr>
        </a:p>
      </dgm:t>
    </dgm:pt>
    <dgm:pt modelId="{B325B7B7-1BAC-4B94-9FD5-7DBE8182F1F7}" type="parTrans" cxnId="{AD26E7EB-FDEF-45B8-8538-07DFBB483379}">
      <dgm:prSet/>
      <dgm:spPr/>
      <dgm:t>
        <a:bodyPr/>
        <a:lstStyle/>
        <a:p>
          <a:endParaRPr lang="en-CA" sz="1600">
            <a:latin typeface="Calibri Light" panose="020F0302020204030204" pitchFamily="34" charset="0"/>
          </a:endParaRPr>
        </a:p>
      </dgm:t>
    </dgm:pt>
    <dgm:pt modelId="{A7232022-1462-4DCB-BBDF-2C2930B5233F}" type="sibTrans" cxnId="{AD26E7EB-FDEF-45B8-8538-07DFBB483379}">
      <dgm:prSet/>
      <dgm:spPr/>
      <dgm:t>
        <a:bodyPr/>
        <a:lstStyle/>
        <a:p>
          <a:endParaRPr lang="en-CA" sz="1600">
            <a:latin typeface="Calibri Light" panose="020F0302020204030204" pitchFamily="34" charset="0"/>
          </a:endParaRPr>
        </a:p>
      </dgm:t>
    </dgm:pt>
    <dgm:pt modelId="{5BF03BD6-E6AD-4FA9-8B3A-F6C51DE59CAD}">
      <dgm:prSet custT="1"/>
      <dgm:spPr/>
      <dgm:t>
        <a:bodyPr/>
        <a:lstStyle/>
        <a:p>
          <a:r>
            <a:rPr lang="en-US" sz="1600" b="1" dirty="0" smtClean="0">
              <a:latin typeface="Calibri Light" panose="020F0302020204030204" pitchFamily="34" charset="0"/>
            </a:rPr>
            <a:t>FBX RHR (Right Hand Rail) and Newsfeed Retargeting</a:t>
          </a:r>
          <a:endParaRPr lang="en-CA" sz="1600" dirty="0">
            <a:latin typeface="Calibri Light" panose="020F0302020204030204" pitchFamily="34" charset="0"/>
          </a:endParaRPr>
        </a:p>
      </dgm:t>
    </dgm:pt>
    <dgm:pt modelId="{4FC05F13-7C87-4150-AAC6-9804AFDE7684}" type="parTrans" cxnId="{29CBCF39-6E84-4A67-9B24-31228ADFBCC7}">
      <dgm:prSet/>
      <dgm:spPr/>
      <dgm:t>
        <a:bodyPr/>
        <a:lstStyle/>
        <a:p>
          <a:endParaRPr lang="en-CA" sz="1600">
            <a:latin typeface="Calibri Light" panose="020F0302020204030204" pitchFamily="34" charset="0"/>
          </a:endParaRPr>
        </a:p>
      </dgm:t>
    </dgm:pt>
    <dgm:pt modelId="{B3A77CAD-4E84-46C0-B03F-B1CEAE1FEB23}" type="sibTrans" cxnId="{29CBCF39-6E84-4A67-9B24-31228ADFBCC7}">
      <dgm:prSet/>
      <dgm:spPr/>
      <dgm:t>
        <a:bodyPr/>
        <a:lstStyle/>
        <a:p>
          <a:endParaRPr lang="en-CA" sz="1600">
            <a:latin typeface="Calibri Light" panose="020F0302020204030204" pitchFamily="34" charset="0"/>
          </a:endParaRPr>
        </a:p>
      </dgm:t>
    </dgm:pt>
    <dgm:pt modelId="{B9231F99-756A-4BED-8B19-03EFABF7FD5E}">
      <dgm:prSet custT="1"/>
      <dgm:spPr/>
      <dgm:t>
        <a:bodyPr/>
        <a:lstStyle/>
        <a:p>
          <a:r>
            <a:rPr lang="en-US" sz="1100" b="0" dirty="0" smtClean="0">
              <a:latin typeface="Calibri Light" panose="020F0302020204030204" pitchFamily="34" charset="0"/>
            </a:rPr>
            <a:t>Retargets users while on their Facebook page. The ad will appear on the RHR and/or Newsfeed sections of FB</a:t>
          </a:r>
          <a:endParaRPr lang="en-CA" sz="1100" b="0" dirty="0">
            <a:latin typeface="Calibri Light" panose="020F0302020204030204" pitchFamily="34" charset="0"/>
          </a:endParaRPr>
        </a:p>
      </dgm:t>
    </dgm:pt>
    <dgm:pt modelId="{0B74BE22-5705-4684-B9AD-9C0BACC82C24}" type="parTrans" cxnId="{75B0EF02-592E-4F86-B69E-4FC5C469DA6F}">
      <dgm:prSet/>
      <dgm:spPr/>
      <dgm:t>
        <a:bodyPr/>
        <a:lstStyle/>
        <a:p>
          <a:endParaRPr lang="en-CA" sz="1600">
            <a:latin typeface="Calibri Light" panose="020F0302020204030204" pitchFamily="34" charset="0"/>
          </a:endParaRPr>
        </a:p>
      </dgm:t>
    </dgm:pt>
    <dgm:pt modelId="{F7CE3967-3D48-43FA-BDEC-42A2AC8A8525}" type="sibTrans" cxnId="{75B0EF02-592E-4F86-B69E-4FC5C469DA6F}">
      <dgm:prSet/>
      <dgm:spPr/>
      <dgm:t>
        <a:bodyPr/>
        <a:lstStyle/>
        <a:p>
          <a:endParaRPr lang="en-CA" sz="1600">
            <a:latin typeface="Calibri Light" panose="020F0302020204030204" pitchFamily="34" charset="0"/>
          </a:endParaRPr>
        </a:p>
      </dgm:t>
    </dgm:pt>
    <dgm:pt modelId="{F02A9245-ED0D-4AC0-8C24-89F5F33C26E0}">
      <dgm:prSet custT="1"/>
      <dgm:spPr/>
      <dgm:t>
        <a:bodyPr/>
        <a:lstStyle/>
        <a:p>
          <a:r>
            <a:rPr lang="en-US" sz="1600" b="1" dirty="0" smtClean="0">
              <a:latin typeface="Calibri Light" panose="020F0302020204030204" pitchFamily="34" charset="0"/>
            </a:rPr>
            <a:t>You Tube Retargeting</a:t>
          </a:r>
          <a:endParaRPr lang="en-CA" sz="1600" dirty="0">
            <a:latin typeface="Calibri Light" panose="020F0302020204030204" pitchFamily="34" charset="0"/>
          </a:endParaRPr>
        </a:p>
      </dgm:t>
    </dgm:pt>
    <dgm:pt modelId="{61B3D335-05BB-4ECA-90D2-107D2100EEB3}" type="parTrans" cxnId="{F77A3018-18CC-411D-A121-1D0E35152BC0}">
      <dgm:prSet/>
      <dgm:spPr/>
      <dgm:t>
        <a:bodyPr/>
        <a:lstStyle/>
        <a:p>
          <a:endParaRPr lang="en-CA" sz="1600">
            <a:latin typeface="Calibri Light" panose="020F0302020204030204" pitchFamily="34" charset="0"/>
          </a:endParaRPr>
        </a:p>
      </dgm:t>
    </dgm:pt>
    <dgm:pt modelId="{E161B44B-9BA3-4AD0-9F54-D0FECBAE82F5}" type="sibTrans" cxnId="{F77A3018-18CC-411D-A121-1D0E35152BC0}">
      <dgm:prSet/>
      <dgm:spPr/>
      <dgm:t>
        <a:bodyPr/>
        <a:lstStyle/>
        <a:p>
          <a:endParaRPr lang="en-CA" sz="1600">
            <a:latin typeface="Calibri Light" panose="020F0302020204030204" pitchFamily="34" charset="0"/>
          </a:endParaRPr>
        </a:p>
      </dgm:t>
    </dgm:pt>
    <dgm:pt modelId="{82D10D42-FAEE-4E29-9627-275AA20A4B6F}">
      <dgm:prSet custT="1"/>
      <dgm:spPr/>
      <dgm:t>
        <a:bodyPr/>
        <a:lstStyle/>
        <a:p>
          <a:r>
            <a:rPr lang="en-US" sz="1100" b="0" dirty="0" smtClean="0">
              <a:latin typeface="Calibri Light" panose="020F0302020204030204" pitchFamily="34" charset="0"/>
            </a:rPr>
            <a:t>Retargets users while they appear on YouTube. Use of Video and Free Companion Ads for this strategy</a:t>
          </a:r>
          <a:endParaRPr lang="en-CA" sz="1100" b="0" dirty="0">
            <a:latin typeface="Calibri Light" panose="020F0302020204030204" pitchFamily="34" charset="0"/>
          </a:endParaRPr>
        </a:p>
      </dgm:t>
    </dgm:pt>
    <dgm:pt modelId="{F9381120-E38C-4AD8-8BAD-E4CC4AA73CBF}" type="parTrans" cxnId="{825B74BD-618E-493B-85D7-093C3DB662DF}">
      <dgm:prSet/>
      <dgm:spPr/>
      <dgm:t>
        <a:bodyPr/>
        <a:lstStyle/>
        <a:p>
          <a:endParaRPr lang="en-CA" sz="1600">
            <a:latin typeface="Calibri Light" panose="020F0302020204030204" pitchFamily="34" charset="0"/>
          </a:endParaRPr>
        </a:p>
      </dgm:t>
    </dgm:pt>
    <dgm:pt modelId="{88A13424-2677-4E8D-971A-178A3FC51B03}" type="sibTrans" cxnId="{825B74BD-618E-493B-85D7-093C3DB662DF}">
      <dgm:prSet/>
      <dgm:spPr/>
      <dgm:t>
        <a:bodyPr/>
        <a:lstStyle/>
        <a:p>
          <a:endParaRPr lang="en-CA" sz="1600">
            <a:latin typeface="Calibri Light" panose="020F0302020204030204" pitchFamily="34" charset="0"/>
          </a:endParaRPr>
        </a:p>
      </dgm:t>
    </dgm:pt>
    <dgm:pt modelId="{6D63D26B-7EBC-4F3C-BD5A-6007BB96E621}">
      <dgm:prSet custT="1"/>
      <dgm:spPr/>
      <dgm:t>
        <a:bodyPr/>
        <a:lstStyle/>
        <a:p>
          <a:r>
            <a:rPr lang="en-US" sz="1600" b="1" dirty="0" smtClean="0">
              <a:latin typeface="Calibri Light" panose="020F0302020204030204" pitchFamily="34" charset="0"/>
            </a:rPr>
            <a:t>Live Ramp Email Retargeting </a:t>
          </a:r>
          <a:endParaRPr lang="en-CA" sz="1600" dirty="0">
            <a:latin typeface="Calibri Light" panose="020F0302020204030204" pitchFamily="34" charset="0"/>
          </a:endParaRPr>
        </a:p>
      </dgm:t>
    </dgm:pt>
    <dgm:pt modelId="{0A5D303E-AF9A-4FC4-8B9F-0056223ED5BE}" type="parTrans" cxnId="{9FFD668F-73E9-4AC2-AE79-72208A430EF6}">
      <dgm:prSet/>
      <dgm:spPr/>
      <dgm:t>
        <a:bodyPr/>
        <a:lstStyle/>
        <a:p>
          <a:endParaRPr lang="en-CA" sz="1600">
            <a:latin typeface="Calibri Light" panose="020F0302020204030204" pitchFamily="34" charset="0"/>
          </a:endParaRPr>
        </a:p>
      </dgm:t>
    </dgm:pt>
    <dgm:pt modelId="{4DFB17D0-74F0-4E90-8FA3-744529BFDD96}" type="sibTrans" cxnId="{9FFD668F-73E9-4AC2-AE79-72208A430EF6}">
      <dgm:prSet/>
      <dgm:spPr/>
      <dgm:t>
        <a:bodyPr/>
        <a:lstStyle/>
        <a:p>
          <a:endParaRPr lang="en-CA" sz="1600">
            <a:latin typeface="Calibri Light" panose="020F0302020204030204" pitchFamily="34" charset="0"/>
          </a:endParaRPr>
        </a:p>
      </dgm:t>
    </dgm:pt>
    <dgm:pt modelId="{500AC722-C87B-4F2B-8A4C-83E5C026DD06}">
      <dgm:prSet custT="1"/>
      <dgm:spPr/>
      <dgm:t>
        <a:bodyPr/>
        <a:lstStyle/>
        <a:p>
          <a:r>
            <a:rPr lang="en-US" sz="1100" b="0" dirty="0" smtClean="0">
              <a:latin typeface="Calibri Light" panose="020F0302020204030204" pitchFamily="34" charset="0"/>
            </a:rPr>
            <a:t>Connecting client’s CRM data to </a:t>
          </a:r>
          <a:r>
            <a:rPr lang="en-US" sz="1100" b="0" dirty="0" err="1" smtClean="0">
              <a:latin typeface="Calibri Light" panose="020F0302020204030204" pitchFamily="34" charset="0"/>
            </a:rPr>
            <a:t>Liveramp’s</a:t>
          </a:r>
          <a:r>
            <a:rPr lang="en-US" sz="1100" b="0" dirty="0" smtClean="0">
              <a:latin typeface="Calibri Light" panose="020F0302020204030204" pitchFamily="34" charset="0"/>
            </a:rPr>
            <a:t> massive database, matching email addresses, physical addresses, </a:t>
          </a:r>
          <a:r>
            <a:rPr lang="en-US" sz="1100" b="0" dirty="0" err="1" smtClean="0">
              <a:latin typeface="Calibri Light" panose="020F0302020204030204" pitchFamily="34" charset="0"/>
            </a:rPr>
            <a:t>etc</a:t>
          </a:r>
          <a:r>
            <a:rPr lang="en-US" sz="1100" b="0" dirty="0" smtClean="0">
              <a:latin typeface="Calibri Light" panose="020F0302020204030204" pitchFamily="34" charset="0"/>
            </a:rPr>
            <a:t> to first party data. No emails need to be deployed via this method </a:t>
          </a:r>
          <a:endParaRPr lang="en-CA" sz="1100" b="0" dirty="0">
            <a:latin typeface="Calibri Light" panose="020F0302020204030204" pitchFamily="34" charset="0"/>
          </a:endParaRPr>
        </a:p>
      </dgm:t>
    </dgm:pt>
    <dgm:pt modelId="{30781BF5-4AD8-4F9A-833A-AF452AA086DF}" type="parTrans" cxnId="{E0CB4C95-9DE9-41A6-82E2-659E50253512}">
      <dgm:prSet/>
      <dgm:spPr/>
      <dgm:t>
        <a:bodyPr/>
        <a:lstStyle/>
        <a:p>
          <a:endParaRPr lang="en-CA" sz="1600">
            <a:latin typeface="Calibri Light" panose="020F0302020204030204" pitchFamily="34" charset="0"/>
          </a:endParaRPr>
        </a:p>
      </dgm:t>
    </dgm:pt>
    <dgm:pt modelId="{FA94182A-7A9F-48CF-9A84-CB87DB864A1A}" type="sibTrans" cxnId="{E0CB4C95-9DE9-41A6-82E2-659E50253512}">
      <dgm:prSet/>
      <dgm:spPr/>
      <dgm:t>
        <a:bodyPr/>
        <a:lstStyle/>
        <a:p>
          <a:endParaRPr lang="en-CA" sz="1600">
            <a:latin typeface="Calibri Light" panose="020F0302020204030204" pitchFamily="34" charset="0"/>
          </a:endParaRPr>
        </a:p>
      </dgm:t>
    </dgm:pt>
    <dgm:pt modelId="{146D27AE-DD18-468A-BA88-7437A6581BD9}">
      <dgm:prSet custT="1"/>
      <dgm:spPr/>
      <dgm:t>
        <a:bodyPr/>
        <a:lstStyle/>
        <a:p>
          <a:r>
            <a:rPr lang="en-US" sz="1600" b="1" smtClean="0">
              <a:latin typeface="Calibri Light" panose="020F0302020204030204" pitchFamily="34" charset="0"/>
            </a:rPr>
            <a:t>Household Extension Retargeting </a:t>
          </a:r>
          <a:endParaRPr lang="en-CA" sz="1600" dirty="0">
            <a:latin typeface="Calibri Light" panose="020F0302020204030204" pitchFamily="34" charset="0"/>
          </a:endParaRPr>
        </a:p>
      </dgm:t>
    </dgm:pt>
    <dgm:pt modelId="{C2BC4473-738D-4E4D-881E-2F50C7E1A411}" type="parTrans" cxnId="{05DE957A-F3FB-4523-A901-76DA376FB97B}">
      <dgm:prSet/>
      <dgm:spPr/>
      <dgm:t>
        <a:bodyPr/>
        <a:lstStyle/>
        <a:p>
          <a:endParaRPr lang="en-CA" sz="1600">
            <a:latin typeface="Calibri Light" panose="020F0302020204030204" pitchFamily="34" charset="0"/>
          </a:endParaRPr>
        </a:p>
      </dgm:t>
    </dgm:pt>
    <dgm:pt modelId="{529D1CAC-D2F4-42F1-9646-4108FF76866B}" type="sibTrans" cxnId="{05DE957A-F3FB-4523-A901-76DA376FB97B}">
      <dgm:prSet/>
      <dgm:spPr/>
      <dgm:t>
        <a:bodyPr/>
        <a:lstStyle/>
        <a:p>
          <a:endParaRPr lang="en-CA" sz="1600">
            <a:latin typeface="Calibri Light" panose="020F0302020204030204" pitchFamily="34" charset="0"/>
          </a:endParaRPr>
        </a:p>
      </dgm:t>
    </dgm:pt>
    <dgm:pt modelId="{EF581B63-1901-4326-8CEF-3B94E9F7C60A}">
      <dgm:prSet custT="1"/>
      <dgm:spPr/>
      <dgm:t>
        <a:bodyPr/>
        <a:lstStyle/>
        <a:p>
          <a:r>
            <a:rPr lang="en-US" sz="1100" b="0" dirty="0" smtClean="0">
              <a:latin typeface="Calibri Light" panose="020F0302020204030204" pitchFamily="34" charset="0"/>
            </a:rPr>
            <a:t>Retargets users via their IP address.  Connect with all family members across all devices. </a:t>
          </a:r>
          <a:r>
            <a:rPr lang="en-US" sz="1100" b="0" dirty="0" err="1" smtClean="0">
              <a:latin typeface="Calibri Light" panose="020F0302020204030204" pitchFamily="34" charset="0"/>
            </a:rPr>
            <a:t>Ie</a:t>
          </a:r>
          <a:r>
            <a:rPr lang="en-US" sz="1100" b="0" dirty="0" smtClean="0">
              <a:latin typeface="Calibri Light" panose="020F0302020204030204" pitchFamily="34" charset="0"/>
            </a:rPr>
            <a:t>: Tablet, Smartphone, Laptop, </a:t>
          </a:r>
          <a:r>
            <a:rPr lang="en-US" sz="1100" b="0" dirty="0" err="1" smtClean="0">
              <a:latin typeface="Calibri Light" panose="020F0302020204030204" pitchFamily="34" charset="0"/>
            </a:rPr>
            <a:t>etc</a:t>
          </a:r>
          <a:endParaRPr lang="en-CA" sz="1100" b="0" dirty="0">
            <a:latin typeface="Calibri Light" panose="020F0302020204030204" pitchFamily="34" charset="0"/>
          </a:endParaRPr>
        </a:p>
      </dgm:t>
    </dgm:pt>
    <dgm:pt modelId="{E241848B-1AC7-4633-9FC9-17B90BC6B44B}" type="parTrans" cxnId="{6A6E93AB-6482-48C3-B432-C243FED16BA7}">
      <dgm:prSet/>
      <dgm:spPr/>
      <dgm:t>
        <a:bodyPr/>
        <a:lstStyle/>
        <a:p>
          <a:endParaRPr lang="en-CA" sz="1600">
            <a:latin typeface="Calibri Light" panose="020F0302020204030204" pitchFamily="34" charset="0"/>
          </a:endParaRPr>
        </a:p>
      </dgm:t>
    </dgm:pt>
    <dgm:pt modelId="{F3477FA8-F4E2-4295-9704-355D0B50312E}" type="sibTrans" cxnId="{6A6E93AB-6482-48C3-B432-C243FED16BA7}">
      <dgm:prSet/>
      <dgm:spPr/>
      <dgm:t>
        <a:bodyPr/>
        <a:lstStyle/>
        <a:p>
          <a:endParaRPr lang="en-CA" sz="1600">
            <a:latin typeface="Calibri Light" panose="020F0302020204030204" pitchFamily="34" charset="0"/>
          </a:endParaRPr>
        </a:p>
      </dgm:t>
    </dgm:pt>
    <dgm:pt modelId="{EDC3A9C9-0E51-47AF-8B22-FA62E6B1686B}">
      <dgm:prSet custT="1"/>
      <dgm:spPr/>
      <dgm:t>
        <a:bodyPr/>
        <a:lstStyle/>
        <a:p>
          <a:r>
            <a:rPr lang="en-US" sz="1600" b="1" dirty="0" smtClean="0">
              <a:latin typeface="Calibri Light" panose="020F0302020204030204" pitchFamily="34" charset="0"/>
            </a:rPr>
            <a:t>Outlook  &amp; Yahoo Retargeting</a:t>
          </a:r>
          <a:endParaRPr lang="en-CA" sz="1600" dirty="0">
            <a:latin typeface="Calibri Light" panose="020F0302020204030204" pitchFamily="34" charset="0"/>
          </a:endParaRPr>
        </a:p>
      </dgm:t>
    </dgm:pt>
    <dgm:pt modelId="{19AEA815-BBE2-4F9C-A921-378EE63B4404}" type="parTrans" cxnId="{1DE27896-8721-48FB-8010-EAE844546650}">
      <dgm:prSet/>
      <dgm:spPr/>
      <dgm:t>
        <a:bodyPr/>
        <a:lstStyle/>
        <a:p>
          <a:endParaRPr lang="en-CA" sz="1600">
            <a:latin typeface="Calibri Light" panose="020F0302020204030204" pitchFamily="34" charset="0"/>
          </a:endParaRPr>
        </a:p>
      </dgm:t>
    </dgm:pt>
    <dgm:pt modelId="{5629412E-191C-44EC-8EF3-088EB9A6A6D6}" type="sibTrans" cxnId="{1DE27896-8721-48FB-8010-EAE844546650}">
      <dgm:prSet/>
      <dgm:spPr/>
      <dgm:t>
        <a:bodyPr/>
        <a:lstStyle/>
        <a:p>
          <a:endParaRPr lang="en-CA" sz="1600">
            <a:latin typeface="Calibri Light" panose="020F0302020204030204" pitchFamily="34" charset="0"/>
          </a:endParaRPr>
        </a:p>
      </dgm:t>
    </dgm:pt>
    <dgm:pt modelId="{07474CC6-E579-4436-8E9C-2262A04C4BDC}">
      <dgm:prSet custT="1"/>
      <dgm:spPr/>
      <dgm:t>
        <a:bodyPr/>
        <a:lstStyle/>
        <a:p>
          <a:r>
            <a:rPr lang="en-US" sz="1100" b="0" dirty="0" smtClean="0">
              <a:latin typeface="Calibri Light" panose="020F0302020204030204" pitchFamily="34" charset="0"/>
            </a:rPr>
            <a:t>Retargets users while they appear on their Outlook/Yahoo Webmail. Outlook is a highly coveted group as they migrated as previous Hotmail users. Yahoo uses a larger ad unit 300x600</a:t>
          </a:r>
          <a:endParaRPr lang="en-CA" sz="1100" b="0" dirty="0">
            <a:latin typeface="Calibri Light" panose="020F0302020204030204" pitchFamily="34" charset="0"/>
          </a:endParaRPr>
        </a:p>
      </dgm:t>
    </dgm:pt>
    <dgm:pt modelId="{5358CC6B-5DA5-419B-A8DB-34EF77A73402}" type="parTrans" cxnId="{FAE1E13D-C769-4DD1-92A7-E93793565868}">
      <dgm:prSet/>
      <dgm:spPr/>
      <dgm:t>
        <a:bodyPr/>
        <a:lstStyle/>
        <a:p>
          <a:endParaRPr lang="en-CA" sz="1600">
            <a:latin typeface="Calibri Light" panose="020F0302020204030204" pitchFamily="34" charset="0"/>
          </a:endParaRPr>
        </a:p>
      </dgm:t>
    </dgm:pt>
    <dgm:pt modelId="{B1FB6C35-7A95-47DA-91BD-5B0B134FE533}" type="sibTrans" cxnId="{FAE1E13D-C769-4DD1-92A7-E93793565868}">
      <dgm:prSet/>
      <dgm:spPr/>
      <dgm:t>
        <a:bodyPr/>
        <a:lstStyle/>
        <a:p>
          <a:endParaRPr lang="en-CA" sz="1600">
            <a:latin typeface="Calibri Light" panose="020F0302020204030204" pitchFamily="34" charset="0"/>
          </a:endParaRPr>
        </a:p>
      </dgm:t>
    </dgm:pt>
    <dgm:pt modelId="{57F4B2FA-892F-42C4-ACD6-53D5C6929EB4}">
      <dgm:prSet phldrT="[Text]" custT="1"/>
      <dgm:spPr/>
      <dgm:t>
        <a:bodyPr/>
        <a:lstStyle/>
        <a:p>
          <a:r>
            <a:rPr lang="en-CA" sz="1600" b="1" dirty="0" smtClean="0">
              <a:latin typeface="Calibri Light" panose="020F0302020204030204" pitchFamily="34" charset="0"/>
            </a:rPr>
            <a:t>First Bucket Retargeting</a:t>
          </a:r>
          <a:endParaRPr lang="en-CA" sz="1600" b="1" dirty="0">
            <a:latin typeface="Calibri Light" panose="020F0302020204030204" pitchFamily="34" charset="0"/>
          </a:endParaRPr>
        </a:p>
      </dgm:t>
    </dgm:pt>
    <dgm:pt modelId="{0EA4D74D-E9C6-4064-BB4E-394390FEED84}" type="parTrans" cxnId="{8F2F5488-22CF-4694-AB3E-6B3DF88A87FF}">
      <dgm:prSet/>
      <dgm:spPr/>
      <dgm:t>
        <a:bodyPr/>
        <a:lstStyle/>
        <a:p>
          <a:endParaRPr lang="fr-CA"/>
        </a:p>
      </dgm:t>
    </dgm:pt>
    <dgm:pt modelId="{8ABCD0C0-1583-4591-8583-2922C8F9F520}" type="sibTrans" cxnId="{8F2F5488-22CF-4694-AB3E-6B3DF88A87FF}">
      <dgm:prSet/>
      <dgm:spPr/>
      <dgm:t>
        <a:bodyPr/>
        <a:lstStyle/>
        <a:p>
          <a:endParaRPr lang="fr-CA"/>
        </a:p>
      </dgm:t>
    </dgm:pt>
    <dgm:pt modelId="{363B37D7-2A23-471F-B360-DC37952FC53C}">
      <dgm:prSet phldrT="[Text]" custT="1"/>
      <dgm:spPr/>
      <dgm:t>
        <a:bodyPr/>
        <a:lstStyle/>
        <a:p>
          <a:pPr marL="0" indent="0"/>
          <a:r>
            <a:rPr lang="en-US" sz="1100" b="0" dirty="0" smtClean="0">
              <a:latin typeface="Calibri Light" panose="020F0302020204030204" pitchFamily="34" charset="0"/>
            </a:rPr>
            <a:t> Specifically retarget users who didn’t fully complete the conversion funnel. One of the most effective performance driven strategies. </a:t>
          </a:r>
          <a:r>
            <a:rPr lang="en-CA" sz="1100" b="0" dirty="0" smtClean="0">
              <a:latin typeface="Calibri Light" panose="020F0302020204030204" pitchFamily="34" charset="0"/>
            </a:rPr>
            <a:t>Bidding specifically and more aggressively on cookies born within the first 12 hours of being captured, as they tend to be the most coveted and reflective of best ROI</a:t>
          </a:r>
          <a:endParaRPr lang="en-CA" sz="1100" b="0" dirty="0">
            <a:latin typeface="Calibri Light" panose="020F0302020204030204" pitchFamily="34" charset="0"/>
          </a:endParaRPr>
        </a:p>
      </dgm:t>
    </dgm:pt>
    <dgm:pt modelId="{BF2FE0EE-0042-4757-9203-8AA8ED9A87F5}" type="parTrans" cxnId="{ACDDCF56-7FDB-41E5-AB0A-283C80EDCD66}">
      <dgm:prSet/>
      <dgm:spPr/>
      <dgm:t>
        <a:bodyPr/>
        <a:lstStyle/>
        <a:p>
          <a:endParaRPr lang="fr-CA"/>
        </a:p>
      </dgm:t>
    </dgm:pt>
    <dgm:pt modelId="{46D1A644-4864-45E5-8CAE-8AA47DBA14F3}" type="sibTrans" cxnId="{ACDDCF56-7FDB-41E5-AB0A-283C80EDCD66}">
      <dgm:prSet/>
      <dgm:spPr/>
      <dgm:t>
        <a:bodyPr/>
        <a:lstStyle/>
        <a:p>
          <a:endParaRPr lang="fr-CA"/>
        </a:p>
      </dgm:t>
    </dgm:pt>
    <dgm:pt modelId="{4BCEA21B-4EA3-4554-B3EC-0175EFD82233}">
      <dgm:prSet phldrT="[Text]"/>
      <dgm:spPr/>
      <dgm:t>
        <a:bodyPr/>
        <a:lstStyle/>
        <a:p>
          <a:r>
            <a:rPr lang="fr-CA" b="0" i="0" dirty="0" err="1" smtClean="0"/>
            <a:t>Private</a:t>
          </a:r>
          <a:r>
            <a:rPr lang="fr-CA" b="0" i="0" dirty="0" smtClean="0"/>
            <a:t> </a:t>
          </a:r>
          <a:r>
            <a:rPr lang="fr-CA" b="0" i="0" dirty="0" err="1" smtClean="0"/>
            <a:t>Marketplace</a:t>
          </a:r>
          <a:r>
            <a:rPr lang="fr-CA" b="0" i="0" dirty="0" smtClean="0"/>
            <a:t> (PMP) </a:t>
          </a:r>
          <a:r>
            <a:rPr lang="fr-CA" b="0" i="0" dirty="0" err="1" smtClean="0"/>
            <a:t>Retargeting</a:t>
          </a:r>
          <a:endParaRPr lang="en-CA" dirty="0">
            <a:latin typeface="Calibri Light" panose="020F0302020204030204" pitchFamily="34" charset="0"/>
          </a:endParaRPr>
        </a:p>
      </dgm:t>
    </dgm:pt>
    <dgm:pt modelId="{27D0E9D1-DAD3-4B13-80B8-0FE3DD51BCCE}" type="parTrans" cxnId="{FC74B489-FD27-4C1C-B0F7-C726F613D8F3}">
      <dgm:prSet/>
      <dgm:spPr/>
      <dgm:t>
        <a:bodyPr/>
        <a:lstStyle/>
        <a:p>
          <a:endParaRPr lang="fr-CA"/>
        </a:p>
      </dgm:t>
    </dgm:pt>
    <dgm:pt modelId="{8D5510FB-CEE6-4FC6-BE1E-46ABCA731EB1}" type="sibTrans" cxnId="{FC74B489-FD27-4C1C-B0F7-C726F613D8F3}">
      <dgm:prSet/>
      <dgm:spPr/>
      <dgm:t>
        <a:bodyPr/>
        <a:lstStyle/>
        <a:p>
          <a:endParaRPr lang="fr-CA"/>
        </a:p>
      </dgm:t>
    </dgm:pt>
    <dgm:pt modelId="{DFFE4DD1-ACAF-4ACE-B270-E3A15BA864CF}">
      <dgm:prSet phldrT="[Text]" custT="1"/>
      <dgm:spPr/>
      <dgm:t>
        <a:bodyPr/>
        <a:lstStyle/>
        <a:p>
          <a:pPr marL="0" indent="0"/>
          <a:r>
            <a:rPr lang="en-CA" sz="1100" b="0" i="0" dirty="0" smtClean="0">
              <a:latin typeface="Calibri Light" panose="020F0302020204030204" pitchFamily="34" charset="0"/>
            </a:rPr>
            <a:t>Retargeting users while they appear on Premium Inventory relevant to the client's demo specifically via the Private Marketplace universe</a:t>
          </a:r>
          <a:endParaRPr lang="en-CA" sz="1100" b="0" dirty="0">
            <a:latin typeface="Calibri Light" panose="020F0302020204030204" pitchFamily="34" charset="0"/>
          </a:endParaRPr>
        </a:p>
      </dgm:t>
    </dgm:pt>
    <dgm:pt modelId="{5985C95C-F9FE-43BC-9B26-0F409B83BC0E}" type="parTrans" cxnId="{418F173F-5956-4A23-A11F-0127583BD49C}">
      <dgm:prSet/>
      <dgm:spPr/>
      <dgm:t>
        <a:bodyPr/>
        <a:lstStyle/>
        <a:p>
          <a:endParaRPr lang="fr-CA"/>
        </a:p>
      </dgm:t>
    </dgm:pt>
    <dgm:pt modelId="{F90D8DA3-098E-4334-AE92-5AF55CF69E7B}" type="sibTrans" cxnId="{418F173F-5956-4A23-A11F-0127583BD49C}">
      <dgm:prSet/>
      <dgm:spPr/>
      <dgm:t>
        <a:bodyPr/>
        <a:lstStyle/>
        <a:p>
          <a:endParaRPr lang="fr-CA"/>
        </a:p>
      </dgm:t>
    </dgm:pt>
    <dgm:pt modelId="{E27C625A-F7BA-4735-B797-F0AE5B2D2A45}" type="pres">
      <dgm:prSet presAssocID="{963CBC6E-6DF0-4325-BCF4-1BDCFD7338A9}" presName="Name0" presStyleCnt="0">
        <dgm:presLayoutVars>
          <dgm:dir/>
          <dgm:animLvl val="lvl"/>
          <dgm:resizeHandles val="exact"/>
        </dgm:presLayoutVars>
      </dgm:prSet>
      <dgm:spPr/>
      <dgm:t>
        <a:bodyPr/>
        <a:lstStyle/>
        <a:p>
          <a:endParaRPr lang="en-CA"/>
        </a:p>
      </dgm:t>
    </dgm:pt>
    <dgm:pt modelId="{4B3EADAE-30B9-4FF2-9579-2EBF52F38CF6}" type="pres">
      <dgm:prSet presAssocID="{29F6609A-3C77-40BD-9AE1-FC382C797BF4}" presName="linNode" presStyleCnt="0"/>
      <dgm:spPr/>
    </dgm:pt>
    <dgm:pt modelId="{6E2396DE-706B-4A1F-AEC8-938730C76766}" type="pres">
      <dgm:prSet presAssocID="{29F6609A-3C77-40BD-9AE1-FC382C797BF4}" presName="parentText" presStyleLbl="node1" presStyleIdx="0" presStyleCnt="9" custScaleX="64581">
        <dgm:presLayoutVars>
          <dgm:chMax val="1"/>
          <dgm:bulletEnabled val="1"/>
        </dgm:presLayoutVars>
      </dgm:prSet>
      <dgm:spPr/>
      <dgm:t>
        <a:bodyPr/>
        <a:lstStyle/>
        <a:p>
          <a:endParaRPr lang="en-CA"/>
        </a:p>
      </dgm:t>
    </dgm:pt>
    <dgm:pt modelId="{A622E45F-6A1A-4C37-9E9D-150506A6566B}" type="pres">
      <dgm:prSet presAssocID="{29F6609A-3C77-40BD-9AE1-FC382C797BF4}" presName="descendantText" presStyleLbl="alignAccFollowNode1" presStyleIdx="0" presStyleCnt="9" custScaleX="101053">
        <dgm:presLayoutVars>
          <dgm:bulletEnabled val="1"/>
        </dgm:presLayoutVars>
      </dgm:prSet>
      <dgm:spPr/>
      <dgm:t>
        <a:bodyPr/>
        <a:lstStyle/>
        <a:p>
          <a:endParaRPr lang="en-CA"/>
        </a:p>
      </dgm:t>
    </dgm:pt>
    <dgm:pt modelId="{33CBD339-804D-44CC-8EEA-3AFB2DC7E01A}" type="pres">
      <dgm:prSet presAssocID="{852CAA4D-06D4-48EC-93F8-E0163FCC53BE}" presName="sp" presStyleCnt="0"/>
      <dgm:spPr/>
    </dgm:pt>
    <dgm:pt modelId="{35B12CF6-D925-4AE7-B292-059CD498E86F}" type="pres">
      <dgm:prSet presAssocID="{EDC3A9C9-0E51-47AF-8B22-FA62E6B1686B}" presName="linNode" presStyleCnt="0"/>
      <dgm:spPr/>
    </dgm:pt>
    <dgm:pt modelId="{63E6D78D-E015-4CC4-9C64-DB2AD73E2E5E}" type="pres">
      <dgm:prSet presAssocID="{EDC3A9C9-0E51-47AF-8B22-FA62E6B1686B}" presName="parentText" presStyleLbl="node1" presStyleIdx="1" presStyleCnt="9" custScaleX="64581">
        <dgm:presLayoutVars>
          <dgm:chMax val="1"/>
          <dgm:bulletEnabled val="1"/>
        </dgm:presLayoutVars>
      </dgm:prSet>
      <dgm:spPr/>
      <dgm:t>
        <a:bodyPr/>
        <a:lstStyle/>
        <a:p>
          <a:endParaRPr lang="en-CA"/>
        </a:p>
      </dgm:t>
    </dgm:pt>
    <dgm:pt modelId="{410BA0A6-4A9C-40B0-924F-77A4F291F4F3}" type="pres">
      <dgm:prSet presAssocID="{EDC3A9C9-0E51-47AF-8B22-FA62E6B1686B}" presName="descendantText" presStyleLbl="alignAccFollowNode1" presStyleIdx="1" presStyleCnt="9" custScaleX="101053">
        <dgm:presLayoutVars>
          <dgm:bulletEnabled val="1"/>
        </dgm:presLayoutVars>
      </dgm:prSet>
      <dgm:spPr/>
      <dgm:t>
        <a:bodyPr/>
        <a:lstStyle/>
        <a:p>
          <a:endParaRPr lang="en-CA"/>
        </a:p>
      </dgm:t>
    </dgm:pt>
    <dgm:pt modelId="{045D1C73-685D-4C44-A47C-371D3385A395}" type="pres">
      <dgm:prSet presAssocID="{5629412E-191C-44EC-8EF3-088EB9A6A6D6}" presName="sp" presStyleCnt="0"/>
      <dgm:spPr/>
    </dgm:pt>
    <dgm:pt modelId="{377997B7-44CD-4B9C-A5A9-D675302F3A9D}" type="pres">
      <dgm:prSet presAssocID="{5BF03BD6-E6AD-4FA9-8B3A-F6C51DE59CAD}" presName="linNode" presStyleCnt="0"/>
      <dgm:spPr/>
    </dgm:pt>
    <dgm:pt modelId="{EBF06BB1-40C7-40DE-996B-E77F272842B0}" type="pres">
      <dgm:prSet presAssocID="{5BF03BD6-E6AD-4FA9-8B3A-F6C51DE59CAD}" presName="parentText" presStyleLbl="node1" presStyleIdx="2" presStyleCnt="9" custScaleX="64581">
        <dgm:presLayoutVars>
          <dgm:chMax val="1"/>
          <dgm:bulletEnabled val="1"/>
        </dgm:presLayoutVars>
      </dgm:prSet>
      <dgm:spPr/>
      <dgm:t>
        <a:bodyPr/>
        <a:lstStyle/>
        <a:p>
          <a:endParaRPr lang="en-CA"/>
        </a:p>
      </dgm:t>
    </dgm:pt>
    <dgm:pt modelId="{4772B391-10B7-4561-8DE5-29FA00364078}" type="pres">
      <dgm:prSet presAssocID="{5BF03BD6-E6AD-4FA9-8B3A-F6C51DE59CAD}" presName="descendantText" presStyleLbl="alignAccFollowNode1" presStyleIdx="2" presStyleCnt="9" custScaleX="101053">
        <dgm:presLayoutVars>
          <dgm:bulletEnabled val="1"/>
        </dgm:presLayoutVars>
      </dgm:prSet>
      <dgm:spPr/>
      <dgm:t>
        <a:bodyPr/>
        <a:lstStyle/>
        <a:p>
          <a:endParaRPr lang="en-CA"/>
        </a:p>
      </dgm:t>
    </dgm:pt>
    <dgm:pt modelId="{5CF8E953-0ABF-4950-A234-5D7F73F85026}" type="pres">
      <dgm:prSet presAssocID="{B3A77CAD-4E84-46C0-B03F-B1CEAE1FEB23}" presName="sp" presStyleCnt="0"/>
      <dgm:spPr/>
    </dgm:pt>
    <dgm:pt modelId="{F13E50DA-3943-489D-AF24-FA0365AB5003}" type="pres">
      <dgm:prSet presAssocID="{F02A9245-ED0D-4AC0-8C24-89F5F33C26E0}" presName="linNode" presStyleCnt="0"/>
      <dgm:spPr/>
    </dgm:pt>
    <dgm:pt modelId="{B974396E-4BB9-47E7-8FE4-E5FB59B28058}" type="pres">
      <dgm:prSet presAssocID="{F02A9245-ED0D-4AC0-8C24-89F5F33C26E0}" presName="parentText" presStyleLbl="node1" presStyleIdx="3" presStyleCnt="9" custScaleX="64581">
        <dgm:presLayoutVars>
          <dgm:chMax val="1"/>
          <dgm:bulletEnabled val="1"/>
        </dgm:presLayoutVars>
      </dgm:prSet>
      <dgm:spPr/>
      <dgm:t>
        <a:bodyPr/>
        <a:lstStyle/>
        <a:p>
          <a:endParaRPr lang="en-CA"/>
        </a:p>
      </dgm:t>
    </dgm:pt>
    <dgm:pt modelId="{523DEDEC-CFE8-44D7-9710-AD2F86195974}" type="pres">
      <dgm:prSet presAssocID="{F02A9245-ED0D-4AC0-8C24-89F5F33C26E0}" presName="descendantText" presStyleLbl="alignAccFollowNode1" presStyleIdx="3" presStyleCnt="9" custScaleX="101053">
        <dgm:presLayoutVars>
          <dgm:bulletEnabled val="1"/>
        </dgm:presLayoutVars>
      </dgm:prSet>
      <dgm:spPr/>
      <dgm:t>
        <a:bodyPr/>
        <a:lstStyle/>
        <a:p>
          <a:endParaRPr lang="en-CA"/>
        </a:p>
      </dgm:t>
    </dgm:pt>
    <dgm:pt modelId="{69E90503-554C-4C9A-8D2E-18269318B604}" type="pres">
      <dgm:prSet presAssocID="{E161B44B-9BA3-4AD0-9F54-D0FECBAE82F5}" presName="sp" presStyleCnt="0"/>
      <dgm:spPr/>
    </dgm:pt>
    <dgm:pt modelId="{07572F1A-A8C1-4A25-B875-5BAF32A61DA3}" type="pres">
      <dgm:prSet presAssocID="{6D63D26B-7EBC-4F3C-BD5A-6007BB96E621}" presName="linNode" presStyleCnt="0"/>
      <dgm:spPr/>
    </dgm:pt>
    <dgm:pt modelId="{A97D2FD2-BAB0-40F7-9124-5F692AD59880}" type="pres">
      <dgm:prSet presAssocID="{6D63D26B-7EBC-4F3C-BD5A-6007BB96E621}" presName="parentText" presStyleLbl="node1" presStyleIdx="4" presStyleCnt="9" custScaleX="64581">
        <dgm:presLayoutVars>
          <dgm:chMax val="1"/>
          <dgm:bulletEnabled val="1"/>
        </dgm:presLayoutVars>
      </dgm:prSet>
      <dgm:spPr/>
      <dgm:t>
        <a:bodyPr/>
        <a:lstStyle/>
        <a:p>
          <a:endParaRPr lang="en-CA"/>
        </a:p>
      </dgm:t>
    </dgm:pt>
    <dgm:pt modelId="{C8B42588-97B6-485A-92F3-359A368ABB47}" type="pres">
      <dgm:prSet presAssocID="{6D63D26B-7EBC-4F3C-BD5A-6007BB96E621}" presName="descendantText" presStyleLbl="alignAccFollowNode1" presStyleIdx="4" presStyleCnt="9" custScaleX="101053">
        <dgm:presLayoutVars>
          <dgm:bulletEnabled val="1"/>
        </dgm:presLayoutVars>
      </dgm:prSet>
      <dgm:spPr/>
      <dgm:t>
        <a:bodyPr/>
        <a:lstStyle/>
        <a:p>
          <a:endParaRPr lang="en-CA"/>
        </a:p>
      </dgm:t>
    </dgm:pt>
    <dgm:pt modelId="{B05F4645-4E3C-4075-B09E-FCADA6654F4F}" type="pres">
      <dgm:prSet presAssocID="{4DFB17D0-74F0-4E90-8FA3-744529BFDD96}" presName="sp" presStyleCnt="0"/>
      <dgm:spPr/>
    </dgm:pt>
    <dgm:pt modelId="{BA95A97C-0926-457C-A495-05BD9B39935D}" type="pres">
      <dgm:prSet presAssocID="{146D27AE-DD18-468A-BA88-7437A6581BD9}" presName="linNode" presStyleCnt="0"/>
      <dgm:spPr/>
    </dgm:pt>
    <dgm:pt modelId="{96692C09-2AF0-4910-A519-8F92CA61ADD1}" type="pres">
      <dgm:prSet presAssocID="{146D27AE-DD18-468A-BA88-7437A6581BD9}" presName="parentText" presStyleLbl="node1" presStyleIdx="5" presStyleCnt="9" custScaleX="64581">
        <dgm:presLayoutVars>
          <dgm:chMax val="1"/>
          <dgm:bulletEnabled val="1"/>
        </dgm:presLayoutVars>
      </dgm:prSet>
      <dgm:spPr/>
      <dgm:t>
        <a:bodyPr/>
        <a:lstStyle/>
        <a:p>
          <a:endParaRPr lang="en-CA"/>
        </a:p>
      </dgm:t>
    </dgm:pt>
    <dgm:pt modelId="{6576CC2F-63B0-40AF-952F-B2CBCD35A700}" type="pres">
      <dgm:prSet presAssocID="{146D27AE-DD18-468A-BA88-7437A6581BD9}" presName="descendantText" presStyleLbl="alignAccFollowNode1" presStyleIdx="5" presStyleCnt="9" custScaleX="101053">
        <dgm:presLayoutVars>
          <dgm:bulletEnabled val="1"/>
        </dgm:presLayoutVars>
      </dgm:prSet>
      <dgm:spPr/>
      <dgm:t>
        <a:bodyPr/>
        <a:lstStyle/>
        <a:p>
          <a:endParaRPr lang="en-CA"/>
        </a:p>
      </dgm:t>
    </dgm:pt>
    <dgm:pt modelId="{17C3E46D-118B-4201-ACB4-170CC9E0E00B}" type="pres">
      <dgm:prSet presAssocID="{529D1CAC-D2F4-42F1-9646-4108FF76866B}" presName="sp" presStyleCnt="0"/>
      <dgm:spPr/>
    </dgm:pt>
    <dgm:pt modelId="{96A7F707-E7D8-4598-B471-C02B71871490}" type="pres">
      <dgm:prSet presAssocID="{D1624136-989B-4699-B652-E4CDC0AB1745}" presName="linNode" presStyleCnt="0"/>
      <dgm:spPr/>
    </dgm:pt>
    <dgm:pt modelId="{18AC0CE2-D529-49AA-9965-477D13E261AD}" type="pres">
      <dgm:prSet presAssocID="{D1624136-989B-4699-B652-E4CDC0AB1745}" presName="parentText" presStyleLbl="node1" presStyleIdx="6" presStyleCnt="9" custScaleX="64581">
        <dgm:presLayoutVars>
          <dgm:chMax val="1"/>
          <dgm:bulletEnabled val="1"/>
        </dgm:presLayoutVars>
      </dgm:prSet>
      <dgm:spPr/>
      <dgm:t>
        <a:bodyPr/>
        <a:lstStyle/>
        <a:p>
          <a:endParaRPr lang="en-CA"/>
        </a:p>
      </dgm:t>
    </dgm:pt>
    <dgm:pt modelId="{A1BFCAF7-0CAD-4C86-A606-FBA8719D1D63}" type="pres">
      <dgm:prSet presAssocID="{D1624136-989B-4699-B652-E4CDC0AB1745}" presName="descendantText" presStyleLbl="alignAccFollowNode1" presStyleIdx="6" presStyleCnt="9" custScaleX="101053">
        <dgm:presLayoutVars>
          <dgm:bulletEnabled val="1"/>
        </dgm:presLayoutVars>
      </dgm:prSet>
      <dgm:spPr/>
      <dgm:t>
        <a:bodyPr/>
        <a:lstStyle/>
        <a:p>
          <a:endParaRPr lang="en-CA"/>
        </a:p>
      </dgm:t>
    </dgm:pt>
    <dgm:pt modelId="{3F0642C8-0FD4-4F23-9150-C3683AA043B8}" type="pres">
      <dgm:prSet presAssocID="{FC65E783-671E-4F03-9A1C-514CAF41E607}" presName="sp" presStyleCnt="0"/>
      <dgm:spPr/>
    </dgm:pt>
    <dgm:pt modelId="{E197843A-80D3-48BA-B589-D88612B41B72}" type="pres">
      <dgm:prSet presAssocID="{4BCEA21B-4EA3-4554-B3EC-0175EFD82233}" presName="linNode" presStyleCnt="0"/>
      <dgm:spPr/>
    </dgm:pt>
    <dgm:pt modelId="{41C4F7BB-517A-4609-89B2-2D2F7622B828}" type="pres">
      <dgm:prSet presAssocID="{4BCEA21B-4EA3-4554-B3EC-0175EFD82233}" presName="parentText" presStyleLbl="node1" presStyleIdx="7" presStyleCnt="9" custScaleX="64581">
        <dgm:presLayoutVars>
          <dgm:chMax val="1"/>
          <dgm:bulletEnabled val="1"/>
        </dgm:presLayoutVars>
      </dgm:prSet>
      <dgm:spPr/>
      <dgm:t>
        <a:bodyPr/>
        <a:lstStyle/>
        <a:p>
          <a:endParaRPr lang="fr-CA"/>
        </a:p>
      </dgm:t>
    </dgm:pt>
    <dgm:pt modelId="{01EF56FE-C7ED-4774-A248-1A4148F67FB9}" type="pres">
      <dgm:prSet presAssocID="{4BCEA21B-4EA3-4554-B3EC-0175EFD82233}" presName="descendantText" presStyleLbl="alignAccFollowNode1" presStyleIdx="7" presStyleCnt="9" custScaleX="101053">
        <dgm:presLayoutVars>
          <dgm:bulletEnabled val="1"/>
        </dgm:presLayoutVars>
      </dgm:prSet>
      <dgm:spPr/>
      <dgm:t>
        <a:bodyPr/>
        <a:lstStyle/>
        <a:p>
          <a:endParaRPr lang="fr-CA"/>
        </a:p>
      </dgm:t>
    </dgm:pt>
    <dgm:pt modelId="{1D47867C-E237-4099-A866-1FE6ABFEC685}" type="pres">
      <dgm:prSet presAssocID="{8D5510FB-CEE6-4FC6-BE1E-46ABCA731EB1}" presName="sp" presStyleCnt="0"/>
      <dgm:spPr/>
    </dgm:pt>
    <dgm:pt modelId="{4C339890-003E-45B9-933A-741500C92A3E}" type="pres">
      <dgm:prSet presAssocID="{57F4B2FA-892F-42C4-ACD6-53D5C6929EB4}" presName="linNode" presStyleCnt="0"/>
      <dgm:spPr/>
    </dgm:pt>
    <dgm:pt modelId="{13B8B451-49D1-4A22-A2DA-27E076CA7301}" type="pres">
      <dgm:prSet presAssocID="{57F4B2FA-892F-42C4-ACD6-53D5C6929EB4}" presName="parentText" presStyleLbl="node1" presStyleIdx="8" presStyleCnt="9" custScaleX="64581">
        <dgm:presLayoutVars>
          <dgm:chMax val="1"/>
          <dgm:bulletEnabled val="1"/>
        </dgm:presLayoutVars>
      </dgm:prSet>
      <dgm:spPr/>
      <dgm:t>
        <a:bodyPr/>
        <a:lstStyle/>
        <a:p>
          <a:endParaRPr lang="fr-CA"/>
        </a:p>
      </dgm:t>
    </dgm:pt>
    <dgm:pt modelId="{874EBEA0-3F8C-4973-9FA6-E41BDDAF4271}" type="pres">
      <dgm:prSet presAssocID="{57F4B2FA-892F-42C4-ACD6-53D5C6929EB4}" presName="descendantText" presStyleLbl="alignAccFollowNode1" presStyleIdx="8" presStyleCnt="9" custScaleX="101053">
        <dgm:presLayoutVars>
          <dgm:bulletEnabled val="1"/>
        </dgm:presLayoutVars>
      </dgm:prSet>
      <dgm:spPr/>
      <dgm:t>
        <a:bodyPr/>
        <a:lstStyle/>
        <a:p>
          <a:endParaRPr lang="fr-CA"/>
        </a:p>
      </dgm:t>
    </dgm:pt>
  </dgm:ptLst>
  <dgm:cxnLst>
    <dgm:cxn modelId="{A0E82A6A-CB9C-B948-B99D-ED097AB441A8}" type="presOf" srcId="{5BF03BD6-E6AD-4FA9-8B3A-F6C51DE59CAD}" destId="{EBF06BB1-40C7-40DE-996B-E77F272842B0}" srcOrd="0" destOrd="0" presId="urn:microsoft.com/office/officeart/2005/8/layout/vList5"/>
    <dgm:cxn modelId="{FAE1E13D-C769-4DD1-92A7-E93793565868}" srcId="{EDC3A9C9-0E51-47AF-8B22-FA62E6B1686B}" destId="{07474CC6-E579-4436-8E9C-2262A04C4BDC}" srcOrd="0" destOrd="0" parTransId="{5358CC6B-5DA5-419B-A8DB-34EF77A73402}" sibTransId="{B1FB6C35-7A95-47DA-91BD-5B0B134FE533}"/>
    <dgm:cxn modelId="{49D185FC-AF2F-A446-8D27-B9511E185547}" type="presOf" srcId="{B9231F99-756A-4BED-8B19-03EFABF7FD5E}" destId="{4772B391-10B7-4561-8DE5-29FA00364078}" srcOrd="0" destOrd="0" presId="urn:microsoft.com/office/officeart/2005/8/layout/vList5"/>
    <dgm:cxn modelId="{2DCD6594-B8D2-4173-82D3-3BC92ED973C1}" srcId="{963CBC6E-6DF0-4325-BCF4-1BDCFD7338A9}" destId="{D1624136-989B-4699-B652-E4CDC0AB1745}" srcOrd="6" destOrd="0" parTransId="{B2E73A36-62E2-4079-A615-03403E00F92C}" sibTransId="{FC65E783-671E-4F03-9A1C-514CAF41E607}"/>
    <dgm:cxn modelId="{4DFB445A-7A58-6F4E-A678-DE797CEB2377}" type="presOf" srcId="{EDC3A9C9-0E51-47AF-8B22-FA62E6B1686B}" destId="{63E6D78D-E015-4CC4-9C64-DB2AD73E2E5E}" srcOrd="0" destOrd="0" presId="urn:microsoft.com/office/officeart/2005/8/layout/vList5"/>
    <dgm:cxn modelId="{BD1C3DCD-904C-CE4B-BB31-A0CC80953CD0}" type="presOf" srcId="{07474CC6-E579-4436-8E9C-2262A04C4BDC}" destId="{410BA0A6-4A9C-40B0-924F-77A4F291F4F3}" srcOrd="0" destOrd="0" presId="urn:microsoft.com/office/officeart/2005/8/layout/vList5"/>
    <dgm:cxn modelId="{ACDDCF56-7FDB-41E5-AB0A-283C80EDCD66}" srcId="{57F4B2FA-892F-42C4-ACD6-53D5C6929EB4}" destId="{363B37D7-2A23-471F-B360-DC37952FC53C}" srcOrd="0" destOrd="0" parTransId="{BF2FE0EE-0042-4757-9203-8AA8ED9A87F5}" sibTransId="{46D1A644-4864-45E5-8CAE-8AA47DBA14F3}"/>
    <dgm:cxn modelId="{0651FB5C-4AC8-5346-8307-02AD6E96111F}" type="presOf" srcId="{D1624136-989B-4699-B652-E4CDC0AB1745}" destId="{18AC0CE2-D529-49AA-9965-477D13E261AD}" srcOrd="0" destOrd="0" presId="urn:microsoft.com/office/officeart/2005/8/layout/vList5"/>
    <dgm:cxn modelId="{321DFF9E-9E95-5447-98C1-DA00E5D1C21D}" type="presOf" srcId="{146D27AE-DD18-468A-BA88-7437A6581BD9}" destId="{96692C09-2AF0-4910-A519-8F92CA61ADD1}" srcOrd="0" destOrd="0" presId="urn:microsoft.com/office/officeart/2005/8/layout/vList5"/>
    <dgm:cxn modelId="{0ABCA642-3F1D-B745-A948-7FDAFAD64F91}" type="presOf" srcId="{57F4B2FA-892F-42C4-ACD6-53D5C6929EB4}" destId="{13B8B451-49D1-4A22-A2DA-27E076CA7301}" srcOrd="0" destOrd="0" presId="urn:microsoft.com/office/officeart/2005/8/layout/vList5"/>
    <dgm:cxn modelId="{1DE27896-8721-48FB-8010-EAE844546650}" srcId="{963CBC6E-6DF0-4325-BCF4-1BDCFD7338A9}" destId="{EDC3A9C9-0E51-47AF-8B22-FA62E6B1686B}" srcOrd="1" destOrd="0" parTransId="{19AEA815-BBE2-4F9C-A921-378EE63B4404}" sibTransId="{5629412E-191C-44EC-8EF3-088EB9A6A6D6}"/>
    <dgm:cxn modelId="{C4156417-7BED-7145-A4D4-259959D1A3EF}" type="presOf" srcId="{EF581B63-1901-4326-8CEF-3B94E9F7C60A}" destId="{6576CC2F-63B0-40AF-952F-B2CBCD35A700}" srcOrd="0" destOrd="0" presId="urn:microsoft.com/office/officeart/2005/8/layout/vList5"/>
    <dgm:cxn modelId="{2B2E9A55-F5F3-4F51-AC0D-999DFD1D0CE6}" srcId="{963CBC6E-6DF0-4325-BCF4-1BDCFD7338A9}" destId="{29F6609A-3C77-40BD-9AE1-FC382C797BF4}" srcOrd="0" destOrd="0" parTransId="{CCB9AF62-F777-44EF-BA78-652F228DCBD2}" sibTransId="{852CAA4D-06D4-48EC-93F8-E0163FCC53BE}"/>
    <dgm:cxn modelId="{29CBCF39-6E84-4A67-9B24-31228ADFBCC7}" srcId="{963CBC6E-6DF0-4325-BCF4-1BDCFD7338A9}" destId="{5BF03BD6-E6AD-4FA9-8B3A-F6C51DE59CAD}" srcOrd="2" destOrd="0" parTransId="{4FC05F13-7C87-4150-AAC6-9804AFDE7684}" sibTransId="{B3A77CAD-4E84-46C0-B03F-B1CEAE1FEB23}"/>
    <dgm:cxn modelId="{3971BA64-B34B-B248-B05D-C7E439F5CD1B}" type="presOf" srcId="{363B37D7-2A23-471F-B360-DC37952FC53C}" destId="{874EBEA0-3F8C-4973-9FA6-E41BDDAF4271}" srcOrd="0" destOrd="0" presId="urn:microsoft.com/office/officeart/2005/8/layout/vList5"/>
    <dgm:cxn modelId="{6A6E93AB-6482-48C3-B432-C243FED16BA7}" srcId="{146D27AE-DD18-468A-BA88-7437A6581BD9}" destId="{EF581B63-1901-4326-8CEF-3B94E9F7C60A}" srcOrd="0" destOrd="0" parTransId="{E241848B-1AC7-4633-9FC9-17B90BC6B44B}" sibTransId="{F3477FA8-F4E2-4295-9704-355D0B50312E}"/>
    <dgm:cxn modelId="{F746E20B-4892-4E21-AED9-5262E7204809}" srcId="{29F6609A-3C77-40BD-9AE1-FC382C797BF4}" destId="{E0BF084C-A671-4590-B7C1-E934AE06FB0C}" srcOrd="0" destOrd="0" parTransId="{6C90C60E-781E-4F6D-8B22-876EFAE0E454}" sibTransId="{4D78E111-0B05-4FC8-B10E-93CBEC960979}"/>
    <dgm:cxn modelId="{AD26E7EB-FDEF-45B8-8538-07DFBB483379}" srcId="{D1624136-989B-4699-B652-E4CDC0AB1745}" destId="{876F32D8-8490-47C3-9DE1-D70DD7D78C89}" srcOrd="0" destOrd="0" parTransId="{B325B7B7-1BAC-4B94-9FD5-7DBE8182F1F7}" sibTransId="{A7232022-1462-4DCB-BBDF-2C2930B5233F}"/>
    <dgm:cxn modelId="{75B0EF02-592E-4F86-B69E-4FC5C469DA6F}" srcId="{5BF03BD6-E6AD-4FA9-8B3A-F6C51DE59CAD}" destId="{B9231F99-756A-4BED-8B19-03EFABF7FD5E}" srcOrd="0" destOrd="0" parTransId="{0B74BE22-5705-4684-B9AD-9C0BACC82C24}" sibTransId="{F7CE3967-3D48-43FA-BDEC-42A2AC8A8525}"/>
    <dgm:cxn modelId="{6D81D0FA-85EE-4446-9989-92EAD3E6692C}" type="presOf" srcId="{6D63D26B-7EBC-4F3C-BD5A-6007BB96E621}" destId="{A97D2FD2-BAB0-40F7-9124-5F692AD59880}" srcOrd="0" destOrd="0" presId="urn:microsoft.com/office/officeart/2005/8/layout/vList5"/>
    <dgm:cxn modelId="{7238A1ED-FD77-5D4C-9E8F-18C8B2A77D00}" type="presOf" srcId="{DFFE4DD1-ACAF-4ACE-B270-E3A15BA864CF}" destId="{01EF56FE-C7ED-4774-A248-1A4148F67FB9}" srcOrd="0" destOrd="0" presId="urn:microsoft.com/office/officeart/2005/8/layout/vList5"/>
    <dgm:cxn modelId="{CDC3E0A7-2A09-3249-A5A3-ECF143F06D12}" type="presOf" srcId="{29F6609A-3C77-40BD-9AE1-FC382C797BF4}" destId="{6E2396DE-706B-4A1F-AEC8-938730C76766}" srcOrd="0" destOrd="0" presId="urn:microsoft.com/office/officeart/2005/8/layout/vList5"/>
    <dgm:cxn modelId="{05DE957A-F3FB-4523-A901-76DA376FB97B}" srcId="{963CBC6E-6DF0-4325-BCF4-1BDCFD7338A9}" destId="{146D27AE-DD18-468A-BA88-7437A6581BD9}" srcOrd="5" destOrd="0" parTransId="{C2BC4473-738D-4E4D-881E-2F50C7E1A411}" sibTransId="{529D1CAC-D2F4-42F1-9646-4108FF76866B}"/>
    <dgm:cxn modelId="{8D7278E9-45B9-BE44-924C-6B08CBF7D20E}" type="presOf" srcId="{500AC722-C87B-4F2B-8A4C-83E5C026DD06}" destId="{C8B42588-97B6-485A-92F3-359A368ABB47}" srcOrd="0" destOrd="0" presId="urn:microsoft.com/office/officeart/2005/8/layout/vList5"/>
    <dgm:cxn modelId="{997788A8-CA14-B740-940B-AA7A0B24A9C6}" type="presOf" srcId="{E0BF084C-A671-4590-B7C1-E934AE06FB0C}" destId="{A622E45F-6A1A-4C37-9E9D-150506A6566B}" srcOrd="0" destOrd="0" presId="urn:microsoft.com/office/officeart/2005/8/layout/vList5"/>
    <dgm:cxn modelId="{9FFD668F-73E9-4AC2-AE79-72208A430EF6}" srcId="{963CBC6E-6DF0-4325-BCF4-1BDCFD7338A9}" destId="{6D63D26B-7EBC-4F3C-BD5A-6007BB96E621}" srcOrd="4" destOrd="0" parTransId="{0A5D303E-AF9A-4FC4-8B9F-0056223ED5BE}" sibTransId="{4DFB17D0-74F0-4E90-8FA3-744529BFDD96}"/>
    <dgm:cxn modelId="{CCE16630-C506-D94E-AFC7-4FC0F35BE236}" type="presOf" srcId="{F02A9245-ED0D-4AC0-8C24-89F5F33C26E0}" destId="{B974396E-4BB9-47E7-8FE4-E5FB59B28058}" srcOrd="0" destOrd="0" presId="urn:microsoft.com/office/officeart/2005/8/layout/vList5"/>
    <dgm:cxn modelId="{F1F86967-74F2-F04D-807F-4089A27DC744}" type="presOf" srcId="{876F32D8-8490-47C3-9DE1-D70DD7D78C89}" destId="{A1BFCAF7-0CAD-4C86-A606-FBA8719D1D63}" srcOrd="0" destOrd="0" presId="urn:microsoft.com/office/officeart/2005/8/layout/vList5"/>
    <dgm:cxn modelId="{84D69EA1-D585-344C-9FD9-265A3AA538AA}" type="presOf" srcId="{963CBC6E-6DF0-4325-BCF4-1BDCFD7338A9}" destId="{E27C625A-F7BA-4735-B797-F0AE5B2D2A45}" srcOrd="0" destOrd="0" presId="urn:microsoft.com/office/officeart/2005/8/layout/vList5"/>
    <dgm:cxn modelId="{418F173F-5956-4A23-A11F-0127583BD49C}" srcId="{4BCEA21B-4EA3-4554-B3EC-0175EFD82233}" destId="{DFFE4DD1-ACAF-4ACE-B270-E3A15BA864CF}" srcOrd="0" destOrd="0" parTransId="{5985C95C-F9FE-43BC-9B26-0F409B83BC0E}" sibTransId="{F90D8DA3-098E-4334-AE92-5AF55CF69E7B}"/>
    <dgm:cxn modelId="{0042DA83-B997-174B-8E17-508AA0930389}" type="presOf" srcId="{82D10D42-FAEE-4E29-9627-275AA20A4B6F}" destId="{523DEDEC-CFE8-44D7-9710-AD2F86195974}" srcOrd="0" destOrd="0" presId="urn:microsoft.com/office/officeart/2005/8/layout/vList5"/>
    <dgm:cxn modelId="{5AC3E3D6-0EC8-0C4B-8D8C-E384A070D874}" type="presOf" srcId="{4BCEA21B-4EA3-4554-B3EC-0175EFD82233}" destId="{41C4F7BB-517A-4609-89B2-2D2F7622B828}" srcOrd="0" destOrd="0" presId="urn:microsoft.com/office/officeart/2005/8/layout/vList5"/>
    <dgm:cxn modelId="{8F2F5488-22CF-4694-AB3E-6B3DF88A87FF}" srcId="{963CBC6E-6DF0-4325-BCF4-1BDCFD7338A9}" destId="{57F4B2FA-892F-42C4-ACD6-53D5C6929EB4}" srcOrd="8" destOrd="0" parTransId="{0EA4D74D-E9C6-4064-BB4E-394390FEED84}" sibTransId="{8ABCD0C0-1583-4591-8583-2922C8F9F520}"/>
    <dgm:cxn modelId="{F77A3018-18CC-411D-A121-1D0E35152BC0}" srcId="{963CBC6E-6DF0-4325-BCF4-1BDCFD7338A9}" destId="{F02A9245-ED0D-4AC0-8C24-89F5F33C26E0}" srcOrd="3" destOrd="0" parTransId="{61B3D335-05BB-4ECA-90D2-107D2100EEB3}" sibTransId="{E161B44B-9BA3-4AD0-9F54-D0FECBAE82F5}"/>
    <dgm:cxn modelId="{FC74B489-FD27-4C1C-B0F7-C726F613D8F3}" srcId="{963CBC6E-6DF0-4325-BCF4-1BDCFD7338A9}" destId="{4BCEA21B-4EA3-4554-B3EC-0175EFD82233}" srcOrd="7" destOrd="0" parTransId="{27D0E9D1-DAD3-4B13-80B8-0FE3DD51BCCE}" sibTransId="{8D5510FB-CEE6-4FC6-BE1E-46ABCA731EB1}"/>
    <dgm:cxn modelId="{825B74BD-618E-493B-85D7-093C3DB662DF}" srcId="{F02A9245-ED0D-4AC0-8C24-89F5F33C26E0}" destId="{82D10D42-FAEE-4E29-9627-275AA20A4B6F}" srcOrd="0" destOrd="0" parTransId="{F9381120-E38C-4AD8-8BAD-E4CC4AA73CBF}" sibTransId="{88A13424-2677-4E8D-971A-178A3FC51B03}"/>
    <dgm:cxn modelId="{E0CB4C95-9DE9-41A6-82E2-659E50253512}" srcId="{6D63D26B-7EBC-4F3C-BD5A-6007BB96E621}" destId="{500AC722-C87B-4F2B-8A4C-83E5C026DD06}" srcOrd="0" destOrd="0" parTransId="{30781BF5-4AD8-4F9A-833A-AF452AA086DF}" sibTransId="{FA94182A-7A9F-48CF-9A84-CB87DB864A1A}"/>
    <dgm:cxn modelId="{CAE95E43-D8FD-6B42-A023-E8F857AB45C0}" type="presParOf" srcId="{E27C625A-F7BA-4735-B797-F0AE5B2D2A45}" destId="{4B3EADAE-30B9-4FF2-9579-2EBF52F38CF6}" srcOrd="0" destOrd="0" presId="urn:microsoft.com/office/officeart/2005/8/layout/vList5"/>
    <dgm:cxn modelId="{2F319C12-F983-9C44-A88A-E2D5A4C993B3}" type="presParOf" srcId="{4B3EADAE-30B9-4FF2-9579-2EBF52F38CF6}" destId="{6E2396DE-706B-4A1F-AEC8-938730C76766}" srcOrd="0" destOrd="0" presId="urn:microsoft.com/office/officeart/2005/8/layout/vList5"/>
    <dgm:cxn modelId="{E4460191-F798-6442-AB7E-CD057CCC0B3C}" type="presParOf" srcId="{4B3EADAE-30B9-4FF2-9579-2EBF52F38CF6}" destId="{A622E45F-6A1A-4C37-9E9D-150506A6566B}" srcOrd="1" destOrd="0" presId="urn:microsoft.com/office/officeart/2005/8/layout/vList5"/>
    <dgm:cxn modelId="{6A83F342-D8B9-4D4A-ADB8-58AAC4251327}" type="presParOf" srcId="{E27C625A-F7BA-4735-B797-F0AE5B2D2A45}" destId="{33CBD339-804D-44CC-8EEA-3AFB2DC7E01A}" srcOrd="1" destOrd="0" presId="urn:microsoft.com/office/officeart/2005/8/layout/vList5"/>
    <dgm:cxn modelId="{B9AE4CAC-ECA3-5D4F-948F-24F7BC59F23F}" type="presParOf" srcId="{E27C625A-F7BA-4735-B797-F0AE5B2D2A45}" destId="{35B12CF6-D925-4AE7-B292-059CD498E86F}" srcOrd="2" destOrd="0" presId="urn:microsoft.com/office/officeart/2005/8/layout/vList5"/>
    <dgm:cxn modelId="{3235C252-AE3F-414E-8FA7-E92B9DEAE4F7}" type="presParOf" srcId="{35B12CF6-D925-4AE7-B292-059CD498E86F}" destId="{63E6D78D-E015-4CC4-9C64-DB2AD73E2E5E}" srcOrd="0" destOrd="0" presId="urn:microsoft.com/office/officeart/2005/8/layout/vList5"/>
    <dgm:cxn modelId="{B8F9E50D-AE9D-094B-A399-CE5E758C48F3}" type="presParOf" srcId="{35B12CF6-D925-4AE7-B292-059CD498E86F}" destId="{410BA0A6-4A9C-40B0-924F-77A4F291F4F3}" srcOrd="1" destOrd="0" presId="urn:microsoft.com/office/officeart/2005/8/layout/vList5"/>
    <dgm:cxn modelId="{77B3C7B9-E357-8E44-9B1A-240E7A8174B4}" type="presParOf" srcId="{E27C625A-F7BA-4735-B797-F0AE5B2D2A45}" destId="{045D1C73-685D-4C44-A47C-371D3385A395}" srcOrd="3" destOrd="0" presId="urn:microsoft.com/office/officeart/2005/8/layout/vList5"/>
    <dgm:cxn modelId="{F8A12378-A48F-5F45-A874-35678E86889B}" type="presParOf" srcId="{E27C625A-F7BA-4735-B797-F0AE5B2D2A45}" destId="{377997B7-44CD-4B9C-A5A9-D675302F3A9D}" srcOrd="4" destOrd="0" presId="urn:microsoft.com/office/officeart/2005/8/layout/vList5"/>
    <dgm:cxn modelId="{4D7FBEB6-5C80-CE44-92B7-B34F95E4F975}" type="presParOf" srcId="{377997B7-44CD-4B9C-A5A9-D675302F3A9D}" destId="{EBF06BB1-40C7-40DE-996B-E77F272842B0}" srcOrd="0" destOrd="0" presId="urn:microsoft.com/office/officeart/2005/8/layout/vList5"/>
    <dgm:cxn modelId="{AC26BBFD-F57A-4142-B29E-49EEF9FAB218}" type="presParOf" srcId="{377997B7-44CD-4B9C-A5A9-D675302F3A9D}" destId="{4772B391-10B7-4561-8DE5-29FA00364078}" srcOrd="1" destOrd="0" presId="urn:microsoft.com/office/officeart/2005/8/layout/vList5"/>
    <dgm:cxn modelId="{5DF7674A-C819-C64E-92C4-1F458DFC8369}" type="presParOf" srcId="{E27C625A-F7BA-4735-B797-F0AE5B2D2A45}" destId="{5CF8E953-0ABF-4950-A234-5D7F73F85026}" srcOrd="5" destOrd="0" presId="urn:microsoft.com/office/officeart/2005/8/layout/vList5"/>
    <dgm:cxn modelId="{8E302001-56E8-A74E-88CD-970CF22B4C53}" type="presParOf" srcId="{E27C625A-F7BA-4735-B797-F0AE5B2D2A45}" destId="{F13E50DA-3943-489D-AF24-FA0365AB5003}" srcOrd="6" destOrd="0" presId="urn:microsoft.com/office/officeart/2005/8/layout/vList5"/>
    <dgm:cxn modelId="{702C6924-FCCF-0B49-BDA5-6DACED4C0FEB}" type="presParOf" srcId="{F13E50DA-3943-489D-AF24-FA0365AB5003}" destId="{B974396E-4BB9-47E7-8FE4-E5FB59B28058}" srcOrd="0" destOrd="0" presId="urn:microsoft.com/office/officeart/2005/8/layout/vList5"/>
    <dgm:cxn modelId="{5C64805A-F301-2046-BC42-A5121E2B5F5B}" type="presParOf" srcId="{F13E50DA-3943-489D-AF24-FA0365AB5003}" destId="{523DEDEC-CFE8-44D7-9710-AD2F86195974}" srcOrd="1" destOrd="0" presId="urn:microsoft.com/office/officeart/2005/8/layout/vList5"/>
    <dgm:cxn modelId="{53D00416-26D1-EA46-85E6-9A7DB53A67CA}" type="presParOf" srcId="{E27C625A-F7BA-4735-B797-F0AE5B2D2A45}" destId="{69E90503-554C-4C9A-8D2E-18269318B604}" srcOrd="7" destOrd="0" presId="urn:microsoft.com/office/officeart/2005/8/layout/vList5"/>
    <dgm:cxn modelId="{8D360D90-0FD5-A844-A86A-53AA3D0ACDB3}" type="presParOf" srcId="{E27C625A-F7BA-4735-B797-F0AE5B2D2A45}" destId="{07572F1A-A8C1-4A25-B875-5BAF32A61DA3}" srcOrd="8" destOrd="0" presId="urn:microsoft.com/office/officeart/2005/8/layout/vList5"/>
    <dgm:cxn modelId="{41DA3536-0207-FA41-9FBD-F919F1BC0191}" type="presParOf" srcId="{07572F1A-A8C1-4A25-B875-5BAF32A61DA3}" destId="{A97D2FD2-BAB0-40F7-9124-5F692AD59880}" srcOrd="0" destOrd="0" presId="urn:microsoft.com/office/officeart/2005/8/layout/vList5"/>
    <dgm:cxn modelId="{2691693D-F788-8D48-8631-3D8C55EB72ED}" type="presParOf" srcId="{07572F1A-A8C1-4A25-B875-5BAF32A61DA3}" destId="{C8B42588-97B6-485A-92F3-359A368ABB47}" srcOrd="1" destOrd="0" presId="urn:microsoft.com/office/officeart/2005/8/layout/vList5"/>
    <dgm:cxn modelId="{453C1CC0-62CA-E342-B933-B92F4C9B0EB7}" type="presParOf" srcId="{E27C625A-F7BA-4735-B797-F0AE5B2D2A45}" destId="{B05F4645-4E3C-4075-B09E-FCADA6654F4F}" srcOrd="9" destOrd="0" presId="urn:microsoft.com/office/officeart/2005/8/layout/vList5"/>
    <dgm:cxn modelId="{55FBA682-5DDF-5846-97E2-486184D32129}" type="presParOf" srcId="{E27C625A-F7BA-4735-B797-F0AE5B2D2A45}" destId="{BA95A97C-0926-457C-A495-05BD9B39935D}" srcOrd="10" destOrd="0" presId="urn:microsoft.com/office/officeart/2005/8/layout/vList5"/>
    <dgm:cxn modelId="{0491AC58-2C13-E048-9A09-6FB2BC83E102}" type="presParOf" srcId="{BA95A97C-0926-457C-A495-05BD9B39935D}" destId="{96692C09-2AF0-4910-A519-8F92CA61ADD1}" srcOrd="0" destOrd="0" presId="urn:microsoft.com/office/officeart/2005/8/layout/vList5"/>
    <dgm:cxn modelId="{218C8AAE-0D6A-8B46-845F-73181AD061DD}" type="presParOf" srcId="{BA95A97C-0926-457C-A495-05BD9B39935D}" destId="{6576CC2F-63B0-40AF-952F-B2CBCD35A700}" srcOrd="1" destOrd="0" presId="urn:microsoft.com/office/officeart/2005/8/layout/vList5"/>
    <dgm:cxn modelId="{50C48258-60AF-1440-8CE7-44C1CF43FEFA}" type="presParOf" srcId="{E27C625A-F7BA-4735-B797-F0AE5B2D2A45}" destId="{17C3E46D-118B-4201-ACB4-170CC9E0E00B}" srcOrd="11" destOrd="0" presId="urn:microsoft.com/office/officeart/2005/8/layout/vList5"/>
    <dgm:cxn modelId="{B5A9A015-5147-8E42-83B8-9D74D8190758}" type="presParOf" srcId="{E27C625A-F7BA-4735-B797-F0AE5B2D2A45}" destId="{96A7F707-E7D8-4598-B471-C02B71871490}" srcOrd="12" destOrd="0" presId="urn:microsoft.com/office/officeart/2005/8/layout/vList5"/>
    <dgm:cxn modelId="{C717AD92-4E8B-1E43-8446-7F653E1EB5D9}" type="presParOf" srcId="{96A7F707-E7D8-4598-B471-C02B71871490}" destId="{18AC0CE2-D529-49AA-9965-477D13E261AD}" srcOrd="0" destOrd="0" presId="urn:microsoft.com/office/officeart/2005/8/layout/vList5"/>
    <dgm:cxn modelId="{1AA48B14-3CF4-E140-99EA-A225A32A6261}" type="presParOf" srcId="{96A7F707-E7D8-4598-B471-C02B71871490}" destId="{A1BFCAF7-0CAD-4C86-A606-FBA8719D1D63}" srcOrd="1" destOrd="0" presId="urn:microsoft.com/office/officeart/2005/8/layout/vList5"/>
    <dgm:cxn modelId="{EED54F70-B2DF-3540-95EA-DF790D1AAEAE}" type="presParOf" srcId="{E27C625A-F7BA-4735-B797-F0AE5B2D2A45}" destId="{3F0642C8-0FD4-4F23-9150-C3683AA043B8}" srcOrd="13" destOrd="0" presId="urn:microsoft.com/office/officeart/2005/8/layout/vList5"/>
    <dgm:cxn modelId="{881BADEF-7115-FC4C-850A-95B60754457B}" type="presParOf" srcId="{E27C625A-F7BA-4735-B797-F0AE5B2D2A45}" destId="{E197843A-80D3-48BA-B589-D88612B41B72}" srcOrd="14" destOrd="0" presId="urn:microsoft.com/office/officeart/2005/8/layout/vList5"/>
    <dgm:cxn modelId="{CFC2AA54-90E6-074A-9EA8-62F29E59CE14}" type="presParOf" srcId="{E197843A-80D3-48BA-B589-D88612B41B72}" destId="{41C4F7BB-517A-4609-89B2-2D2F7622B828}" srcOrd="0" destOrd="0" presId="urn:microsoft.com/office/officeart/2005/8/layout/vList5"/>
    <dgm:cxn modelId="{0A553211-1877-E24E-8A78-AEA8413809EA}" type="presParOf" srcId="{E197843A-80D3-48BA-B589-D88612B41B72}" destId="{01EF56FE-C7ED-4774-A248-1A4148F67FB9}" srcOrd="1" destOrd="0" presId="urn:microsoft.com/office/officeart/2005/8/layout/vList5"/>
    <dgm:cxn modelId="{0EBA92E0-73BD-1F49-B5D2-2EE5475723D0}" type="presParOf" srcId="{E27C625A-F7BA-4735-B797-F0AE5B2D2A45}" destId="{1D47867C-E237-4099-A866-1FE6ABFEC685}" srcOrd="15" destOrd="0" presId="urn:microsoft.com/office/officeart/2005/8/layout/vList5"/>
    <dgm:cxn modelId="{D1109655-60B4-4F4D-9070-611357D2E8EE}" type="presParOf" srcId="{E27C625A-F7BA-4735-B797-F0AE5B2D2A45}" destId="{4C339890-003E-45B9-933A-741500C92A3E}" srcOrd="16" destOrd="0" presId="urn:microsoft.com/office/officeart/2005/8/layout/vList5"/>
    <dgm:cxn modelId="{73CFEEC2-78C4-D843-A446-9881240248DF}" type="presParOf" srcId="{4C339890-003E-45B9-933A-741500C92A3E}" destId="{13B8B451-49D1-4A22-A2DA-27E076CA7301}" srcOrd="0" destOrd="0" presId="urn:microsoft.com/office/officeart/2005/8/layout/vList5"/>
    <dgm:cxn modelId="{BF373203-8C5D-D942-9A3C-536B9C68FE75}" type="presParOf" srcId="{4C339890-003E-45B9-933A-741500C92A3E}" destId="{874EBEA0-3F8C-4973-9FA6-E41BDDAF427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311462-1F1D-4138-9A56-F8369E345592}"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CA"/>
        </a:p>
      </dgm:t>
    </dgm:pt>
    <dgm:pt modelId="{62179B6A-BD52-4617-B108-B1B7BCCBD277}">
      <dgm:prSet custT="1"/>
      <dgm:spPr/>
      <dgm:t>
        <a:bodyPr/>
        <a:lstStyle/>
        <a:p>
          <a:pPr algn="ctr" rtl="0"/>
          <a:r>
            <a:rPr lang="en-US" sz="1500" b="1" dirty="0" smtClean="0"/>
            <a:t>Send your Data Securely to </a:t>
          </a:r>
          <a:r>
            <a:rPr lang="en-US" sz="1500" b="1" dirty="0" err="1" smtClean="0"/>
            <a:t>LiveRamp</a:t>
          </a:r>
          <a:r>
            <a:rPr lang="en-US" sz="1500" b="1" dirty="0" smtClean="0"/>
            <a:t>. Email Data Matched to Live Ramp’s User Name Database</a:t>
          </a:r>
          <a:endParaRPr lang="en-CA" sz="1500" b="1" dirty="0"/>
        </a:p>
      </dgm:t>
    </dgm:pt>
    <dgm:pt modelId="{BCCA88CB-4BBE-4FB5-95B0-3490ACC40A36}" type="parTrans" cxnId="{4908D3B8-13C6-4EF7-8544-08832E5DD1AF}">
      <dgm:prSet/>
      <dgm:spPr/>
      <dgm:t>
        <a:bodyPr/>
        <a:lstStyle/>
        <a:p>
          <a:pPr algn="ctr"/>
          <a:endParaRPr lang="en-CA" sz="1500"/>
        </a:p>
      </dgm:t>
    </dgm:pt>
    <dgm:pt modelId="{CB375EE2-CF87-4162-8404-B14A7AF6606B}" type="sibTrans" cxnId="{4908D3B8-13C6-4EF7-8544-08832E5DD1AF}">
      <dgm:prSet custT="1"/>
      <dgm:spPr/>
      <dgm:t>
        <a:bodyPr/>
        <a:lstStyle/>
        <a:p>
          <a:pPr algn="ctr"/>
          <a:endParaRPr lang="en-CA" sz="1500"/>
        </a:p>
      </dgm:t>
    </dgm:pt>
    <dgm:pt modelId="{B0F36B1E-B3B4-401D-86F8-32201CDA6DDE}">
      <dgm:prSet custT="1"/>
      <dgm:spPr/>
      <dgm:t>
        <a:bodyPr/>
        <a:lstStyle/>
        <a:p>
          <a:pPr algn="ctr" rtl="0"/>
          <a:r>
            <a:rPr lang="en-US" sz="1500" b="1" dirty="0" err="1" smtClean="0"/>
            <a:t>LiveRamp</a:t>
          </a:r>
          <a:r>
            <a:rPr lang="en-US" sz="1500" b="1" dirty="0" smtClean="0"/>
            <a:t> matches data to Online Browsers. Only Pay for the Data that Matches with </a:t>
          </a:r>
          <a:r>
            <a:rPr lang="en-US" sz="1500" b="1" dirty="0" err="1" smtClean="0"/>
            <a:t>LiveRamp</a:t>
          </a:r>
          <a:r>
            <a:rPr lang="en-US" sz="1500" b="1" dirty="0" smtClean="0"/>
            <a:t> 1</a:t>
          </a:r>
          <a:r>
            <a:rPr lang="en-US" sz="1500" b="1" baseline="30000" dirty="0" smtClean="0"/>
            <a:t>st</a:t>
          </a:r>
          <a:r>
            <a:rPr lang="en-US" sz="1500" b="1" dirty="0" smtClean="0"/>
            <a:t> Party Data</a:t>
          </a:r>
          <a:endParaRPr lang="en-CA" sz="1500" b="1" dirty="0"/>
        </a:p>
      </dgm:t>
    </dgm:pt>
    <dgm:pt modelId="{D7068A43-6D85-4B53-889C-B16206B52481}" type="parTrans" cxnId="{FD4B7C84-788E-424A-A049-F110CD6098B3}">
      <dgm:prSet/>
      <dgm:spPr/>
      <dgm:t>
        <a:bodyPr/>
        <a:lstStyle/>
        <a:p>
          <a:pPr algn="ctr"/>
          <a:endParaRPr lang="en-CA" sz="1500"/>
        </a:p>
      </dgm:t>
    </dgm:pt>
    <dgm:pt modelId="{B9252FF2-D984-4545-B481-7E626AB2718F}" type="sibTrans" cxnId="{FD4B7C84-788E-424A-A049-F110CD6098B3}">
      <dgm:prSet custT="1"/>
      <dgm:spPr/>
      <dgm:t>
        <a:bodyPr/>
        <a:lstStyle/>
        <a:p>
          <a:pPr algn="ctr"/>
          <a:endParaRPr lang="en-CA" sz="1500"/>
        </a:p>
      </dgm:t>
    </dgm:pt>
    <dgm:pt modelId="{A988184B-5F3D-46D3-A87C-71CF23B9CC20}">
      <dgm:prSet custT="1"/>
      <dgm:spPr/>
      <dgm:t>
        <a:bodyPr/>
        <a:lstStyle/>
        <a:p>
          <a:pPr algn="ctr" rtl="0"/>
          <a:r>
            <a:rPr lang="en-US" sz="1500" b="1" dirty="0" err="1" smtClean="0"/>
            <a:t>LiveRamp</a:t>
          </a:r>
          <a:r>
            <a:rPr lang="en-US" sz="1500" b="1" dirty="0" smtClean="0"/>
            <a:t> Syncs your Data Directly. Cost of CPM added as Revenue Share Percentage. </a:t>
          </a:r>
          <a:endParaRPr lang="en-CA" sz="1500" b="1" dirty="0"/>
        </a:p>
      </dgm:t>
    </dgm:pt>
    <dgm:pt modelId="{913D4C97-251E-444A-8B32-FA90B5075A21}" type="parTrans" cxnId="{458F580B-B83D-4E67-86BC-3C824CED3D69}">
      <dgm:prSet/>
      <dgm:spPr/>
      <dgm:t>
        <a:bodyPr/>
        <a:lstStyle/>
        <a:p>
          <a:pPr algn="ctr"/>
          <a:endParaRPr lang="en-CA" sz="1500"/>
        </a:p>
      </dgm:t>
    </dgm:pt>
    <dgm:pt modelId="{2C9E9F80-936A-4BBF-B7B0-82DBA3079FDF}" type="sibTrans" cxnId="{458F580B-B83D-4E67-86BC-3C824CED3D69}">
      <dgm:prSet/>
      <dgm:spPr/>
      <dgm:t>
        <a:bodyPr/>
        <a:lstStyle/>
        <a:p>
          <a:pPr algn="ctr"/>
          <a:endParaRPr lang="en-CA" sz="1500"/>
        </a:p>
      </dgm:t>
    </dgm:pt>
    <dgm:pt modelId="{A3DB8630-E816-4363-8590-5D34EC985BCE}" type="pres">
      <dgm:prSet presAssocID="{33311462-1F1D-4138-9A56-F8369E345592}" presName="outerComposite" presStyleCnt="0">
        <dgm:presLayoutVars>
          <dgm:chMax val="5"/>
          <dgm:dir/>
          <dgm:resizeHandles val="exact"/>
        </dgm:presLayoutVars>
      </dgm:prSet>
      <dgm:spPr/>
      <dgm:t>
        <a:bodyPr/>
        <a:lstStyle/>
        <a:p>
          <a:endParaRPr lang="en-CA"/>
        </a:p>
      </dgm:t>
    </dgm:pt>
    <dgm:pt modelId="{3B945D5B-F04F-4AB6-96C7-CCB44B6BFB08}" type="pres">
      <dgm:prSet presAssocID="{33311462-1F1D-4138-9A56-F8369E345592}" presName="dummyMaxCanvas" presStyleCnt="0">
        <dgm:presLayoutVars/>
      </dgm:prSet>
      <dgm:spPr/>
      <dgm:t>
        <a:bodyPr/>
        <a:lstStyle/>
        <a:p>
          <a:endParaRPr lang="en-CA"/>
        </a:p>
      </dgm:t>
    </dgm:pt>
    <dgm:pt modelId="{AFB7D6B8-C0FF-41CB-983E-688E4B577D68}" type="pres">
      <dgm:prSet presAssocID="{33311462-1F1D-4138-9A56-F8369E345592}" presName="ThreeNodes_1" presStyleLbl="node1" presStyleIdx="0" presStyleCnt="3" custScaleX="94387" custLinFactNeighborX="3363">
        <dgm:presLayoutVars>
          <dgm:bulletEnabled val="1"/>
        </dgm:presLayoutVars>
      </dgm:prSet>
      <dgm:spPr/>
      <dgm:t>
        <a:bodyPr/>
        <a:lstStyle/>
        <a:p>
          <a:endParaRPr lang="en-CA"/>
        </a:p>
      </dgm:t>
    </dgm:pt>
    <dgm:pt modelId="{C2F80B14-8B53-4D4C-A79F-B32FEF310C7C}" type="pres">
      <dgm:prSet presAssocID="{33311462-1F1D-4138-9A56-F8369E345592}" presName="ThreeNodes_2" presStyleLbl="node1" presStyleIdx="1" presStyleCnt="3" custScaleX="95132" custLinFactNeighborX="2478">
        <dgm:presLayoutVars>
          <dgm:bulletEnabled val="1"/>
        </dgm:presLayoutVars>
      </dgm:prSet>
      <dgm:spPr/>
      <dgm:t>
        <a:bodyPr/>
        <a:lstStyle/>
        <a:p>
          <a:endParaRPr lang="en-CA"/>
        </a:p>
      </dgm:t>
    </dgm:pt>
    <dgm:pt modelId="{EDCF2C17-6B2D-4533-9E8E-A1A22C52609D}" type="pres">
      <dgm:prSet presAssocID="{33311462-1F1D-4138-9A56-F8369E345592}" presName="ThreeNodes_3" presStyleLbl="node1" presStyleIdx="2" presStyleCnt="3" custScaleX="88679" custLinFactNeighborX="1770">
        <dgm:presLayoutVars>
          <dgm:bulletEnabled val="1"/>
        </dgm:presLayoutVars>
      </dgm:prSet>
      <dgm:spPr/>
      <dgm:t>
        <a:bodyPr/>
        <a:lstStyle/>
        <a:p>
          <a:endParaRPr lang="en-CA"/>
        </a:p>
      </dgm:t>
    </dgm:pt>
    <dgm:pt modelId="{26C8AE30-2E09-4D31-B0A2-EA3490CCD102}" type="pres">
      <dgm:prSet presAssocID="{33311462-1F1D-4138-9A56-F8369E345592}" presName="ThreeConn_1-2" presStyleLbl="fgAccFollowNode1" presStyleIdx="0" presStyleCnt="2">
        <dgm:presLayoutVars>
          <dgm:bulletEnabled val="1"/>
        </dgm:presLayoutVars>
      </dgm:prSet>
      <dgm:spPr/>
      <dgm:t>
        <a:bodyPr/>
        <a:lstStyle/>
        <a:p>
          <a:endParaRPr lang="en-CA"/>
        </a:p>
      </dgm:t>
    </dgm:pt>
    <dgm:pt modelId="{E7BAB7AF-A97E-4E13-8511-874E80413A05}" type="pres">
      <dgm:prSet presAssocID="{33311462-1F1D-4138-9A56-F8369E345592}" presName="ThreeConn_2-3" presStyleLbl="fgAccFollowNode1" presStyleIdx="1" presStyleCnt="2">
        <dgm:presLayoutVars>
          <dgm:bulletEnabled val="1"/>
        </dgm:presLayoutVars>
      </dgm:prSet>
      <dgm:spPr/>
      <dgm:t>
        <a:bodyPr/>
        <a:lstStyle/>
        <a:p>
          <a:endParaRPr lang="en-CA"/>
        </a:p>
      </dgm:t>
    </dgm:pt>
    <dgm:pt modelId="{0CF80406-6CFF-454E-ACED-2833116AA1E8}" type="pres">
      <dgm:prSet presAssocID="{33311462-1F1D-4138-9A56-F8369E345592}" presName="ThreeNodes_1_text" presStyleLbl="node1" presStyleIdx="2" presStyleCnt="3">
        <dgm:presLayoutVars>
          <dgm:bulletEnabled val="1"/>
        </dgm:presLayoutVars>
      </dgm:prSet>
      <dgm:spPr/>
      <dgm:t>
        <a:bodyPr/>
        <a:lstStyle/>
        <a:p>
          <a:endParaRPr lang="en-CA"/>
        </a:p>
      </dgm:t>
    </dgm:pt>
    <dgm:pt modelId="{CBAED1DB-13B4-4E93-88F5-6F770654B173}" type="pres">
      <dgm:prSet presAssocID="{33311462-1F1D-4138-9A56-F8369E345592}" presName="ThreeNodes_2_text" presStyleLbl="node1" presStyleIdx="2" presStyleCnt="3">
        <dgm:presLayoutVars>
          <dgm:bulletEnabled val="1"/>
        </dgm:presLayoutVars>
      </dgm:prSet>
      <dgm:spPr/>
      <dgm:t>
        <a:bodyPr/>
        <a:lstStyle/>
        <a:p>
          <a:endParaRPr lang="en-CA"/>
        </a:p>
      </dgm:t>
    </dgm:pt>
    <dgm:pt modelId="{8ED44881-3A53-4B97-A854-90034C02021D}" type="pres">
      <dgm:prSet presAssocID="{33311462-1F1D-4138-9A56-F8369E345592}" presName="ThreeNodes_3_text" presStyleLbl="node1" presStyleIdx="2" presStyleCnt="3">
        <dgm:presLayoutVars>
          <dgm:bulletEnabled val="1"/>
        </dgm:presLayoutVars>
      </dgm:prSet>
      <dgm:spPr/>
      <dgm:t>
        <a:bodyPr/>
        <a:lstStyle/>
        <a:p>
          <a:endParaRPr lang="en-CA"/>
        </a:p>
      </dgm:t>
    </dgm:pt>
  </dgm:ptLst>
  <dgm:cxnLst>
    <dgm:cxn modelId="{23C75D3A-9F83-4148-9B2B-B1839B46303F}" type="presOf" srcId="{A988184B-5F3D-46D3-A87C-71CF23B9CC20}" destId="{8ED44881-3A53-4B97-A854-90034C02021D}" srcOrd="1" destOrd="0" presId="urn:microsoft.com/office/officeart/2005/8/layout/vProcess5"/>
    <dgm:cxn modelId="{F31E538F-EC05-DE43-A42A-2E865645E2CD}" type="presOf" srcId="{62179B6A-BD52-4617-B108-B1B7BCCBD277}" destId="{AFB7D6B8-C0FF-41CB-983E-688E4B577D68}" srcOrd="0" destOrd="0" presId="urn:microsoft.com/office/officeart/2005/8/layout/vProcess5"/>
    <dgm:cxn modelId="{4A4AA9A3-1411-C746-A26D-9D12E527C742}" type="presOf" srcId="{CB375EE2-CF87-4162-8404-B14A7AF6606B}" destId="{26C8AE30-2E09-4D31-B0A2-EA3490CCD102}" srcOrd="0" destOrd="0" presId="urn:microsoft.com/office/officeart/2005/8/layout/vProcess5"/>
    <dgm:cxn modelId="{FD4B7C84-788E-424A-A049-F110CD6098B3}" srcId="{33311462-1F1D-4138-9A56-F8369E345592}" destId="{B0F36B1E-B3B4-401D-86F8-32201CDA6DDE}" srcOrd="1" destOrd="0" parTransId="{D7068A43-6D85-4B53-889C-B16206B52481}" sibTransId="{B9252FF2-D984-4545-B481-7E626AB2718F}"/>
    <dgm:cxn modelId="{7FF72F03-F980-744E-A65A-54F404DDAD22}" type="presOf" srcId="{62179B6A-BD52-4617-B108-B1B7BCCBD277}" destId="{0CF80406-6CFF-454E-ACED-2833116AA1E8}" srcOrd="1" destOrd="0" presId="urn:microsoft.com/office/officeart/2005/8/layout/vProcess5"/>
    <dgm:cxn modelId="{7D41BDF1-1E54-C147-9F8D-8D8048C0BB55}" type="presOf" srcId="{A988184B-5F3D-46D3-A87C-71CF23B9CC20}" destId="{EDCF2C17-6B2D-4533-9E8E-A1A22C52609D}" srcOrd="0" destOrd="0" presId="urn:microsoft.com/office/officeart/2005/8/layout/vProcess5"/>
    <dgm:cxn modelId="{458F580B-B83D-4E67-86BC-3C824CED3D69}" srcId="{33311462-1F1D-4138-9A56-F8369E345592}" destId="{A988184B-5F3D-46D3-A87C-71CF23B9CC20}" srcOrd="2" destOrd="0" parTransId="{913D4C97-251E-444A-8B32-FA90B5075A21}" sibTransId="{2C9E9F80-936A-4BBF-B7B0-82DBA3079FDF}"/>
    <dgm:cxn modelId="{4908D3B8-13C6-4EF7-8544-08832E5DD1AF}" srcId="{33311462-1F1D-4138-9A56-F8369E345592}" destId="{62179B6A-BD52-4617-B108-B1B7BCCBD277}" srcOrd="0" destOrd="0" parTransId="{BCCA88CB-4BBE-4FB5-95B0-3490ACC40A36}" sibTransId="{CB375EE2-CF87-4162-8404-B14A7AF6606B}"/>
    <dgm:cxn modelId="{B55ECC5D-CF81-B74C-902C-F9D33B77FBC1}" type="presOf" srcId="{B9252FF2-D984-4545-B481-7E626AB2718F}" destId="{E7BAB7AF-A97E-4E13-8511-874E80413A05}" srcOrd="0" destOrd="0" presId="urn:microsoft.com/office/officeart/2005/8/layout/vProcess5"/>
    <dgm:cxn modelId="{FF527A38-3E84-1F4C-A4E7-1D6B0FB26CB2}" type="presOf" srcId="{B0F36B1E-B3B4-401D-86F8-32201CDA6DDE}" destId="{C2F80B14-8B53-4D4C-A79F-B32FEF310C7C}" srcOrd="0" destOrd="0" presId="urn:microsoft.com/office/officeart/2005/8/layout/vProcess5"/>
    <dgm:cxn modelId="{2B509B46-2E8A-A141-91E6-4CDE4C860052}" type="presOf" srcId="{33311462-1F1D-4138-9A56-F8369E345592}" destId="{A3DB8630-E816-4363-8590-5D34EC985BCE}" srcOrd="0" destOrd="0" presId="urn:microsoft.com/office/officeart/2005/8/layout/vProcess5"/>
    <dgm:cxn modelId="{27F28320-9E79-7744-A90B-1F6AD0B87C05}" type="presOf" srcId="{B0F36B1E-B3B4-401D-86F8-32201CDA6DDE}" destId="{CBAED1DB-13B4-4E93-88F5-6F770654B173}" srcOrd="1" destOrd="0" presId="urn:microsoft.com/office/officeart/2005/8/layout/vProcess5"/>
    <dgm:cxn modelId="{85EBDF06-485F-5443-AE2A-C70CCDA76203}" type="presParOf" srcId="{A3DB8630-E816-4363-8590-5D34EC985BCE}" destId="{3B945D5B-F04F-4AB6-96C7-CCB44B6BFB08}" srcOrd="0" destOrd="0" presId="urn:microsoft.com/office/officeart/2005/8/layout/vProcess5"/>
    <dgm:cxn modelId="{4FD24C7C-9536-CE46-A07E-DEEFC10E2F4A}" type="presParOf" srcId="{A3DB8630-E816-4363-8590-5D34EC985BCE}" destId="{AFB7D6B8-C0FF-41CB-983E-688E4B577D68}" srcOrd="1" destOrd="0" presId="urn:microsoft.com/office/officeart/2005/8/layout/vProcess5"/>
    <dgm:cxn modelId="{176C10A5-C914-044F-B59D-2A4AA1BF7E77}" type="presParOf" srcId="{A3DB8630-E816-4363-8590-5D34EC985BCE}" destId="{C2F80B14-8B53-4D4C-A79F-B32FEF310C7C}" srcOrd="2" destOrd="0" presId="urn:microsoft.com/office/officeart/2005/8/layout/vProcess5"/>
    <dgm:cxn modelId="{08C12E21-990B-6C4D-A16A-5ED9827C6DDC}" type="presParOf" srcId="{A3DB8630-E816-4363-8590-5D34EC985BCE}" destId="{EDCF2C17-6B2D-4533-9E8E-A1A22C52609D}" srcOrd="3" destOrd="0" presId="urn:microsoft.com/office/officeart/2005/8/layout/vProcess5"/>
    <dgm:cxn modelId="{0F98CACF-9F83-1B45-8B6F-B2C68602EFC0}" type="presParOf" srcId="{A3DB8630-E816-4363-8590-5D34EC985BCE}" destId="{26C8AE30-2E09-4D31-B0A2-EA3490CCD102}" srcOrd="4" destOrd="0" presId="urn:microsoft.com/office/officeart/2005/8/layout/vProcess5"/>
    <dgm:cxn modelId="{C32FB874-2958-C84B-A2AD-CBBF55C43F01}" type="presParOf" srcId="{A3DB8630-E816-4363-8590-5D34EC985BCE}" destId="{E7BAB7AF-A97E-4E13-8511-874E80413A05}" srcOrd="5" destOrd="0" presId="urn:microsoft.com/office/officeart/2005/8/layout/vProcess5"/>
    <dgm:cxn modelId="{E2949258-EDA6-914D-AF64-8B31C2687CAF}" type="presParOf" srcId="{A3DB8630-E816-4363-8590-5D34EC985BCE}" destId="{0CF80406-6CFF-454E-ACED-2833116AA1E8}" srcOrd="6" destOrd="0" presId="urn:microsoft.com/office/officeart/2005/8/layout/vProcess5"/>
    <dgm:cxn modelId="{02661457-86A7-C345-B399-1BE8877B55E2}" type="presParOf" srcId="{A3DB8630-E816-4363-8590-5D34EC985BCE}" destId="{CBAED1DB-13B4-4E93-88F5-6F770654B173}" srcOrd="7" destOrd="0" presId="urn:microsoft.com/office/officeart/2005/8/layout/vProcess5"/>
    <dgm:cxn modelId="{99863264-ECE2-EE46-A6B1-3FEBB00652F1}" type="presParOf" srcId="{A3DB8630-E816-4363-8590-5D34EC985BCE}" destId="{8ED44881-3A53-4B97-A854-90034C02021D}" srcOrd="8"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CBC6E-6DF0-4325-BCF4-1BDCFD7338A9}"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CA"/>
        </a:p>
      </dgm:t>
    </dgm:pt>
    <dgm:pt modelId="{29F6609A-3C77-40BD-9AE1-FC382C797BF4}">
      <dgm:prSet phldrT="[Text]" custT="1"/>
      <dgm:spPr/>
      <dgm:t>
        <a:bodyPr/>
        <a:lstStyle/>
        <a:p>
          <a:r>
            <a:rPr lang="en-CA" sz="1600" b="1" dirty="0" smtClean="0">
              <a:latin typeface="Calibri Light" panose="020F0302020204030204" pitchFamily="34" charset="0"/>
            </a:rPr>
            <a:t>Contextual &amp; Keyword Targeting</a:t>
          </a:r>
          <a:endParaRPr lang="en-CA" sz="1600" b="1" dirty="0">
            <a:latin typeface="Calibri Light" panose="020F0302020204030204" pitchFamily="34" charset="0"/>
          </a:endParaRPr>
        </a:p>
      </dgm:t>
    </dgm:pt>
    <dgm:pt modelId="{CCB9AF62-F777-44EF-BA78-652F228DCBD2}" type="parTrans" cxnId="{2B2E9A55-F5F3-4F51-AC0D-999DFD1D0CE6}">
      <dgm:prSet/>
      <dgm:spPr/>
      <dgm:t>
        <a:bodyPr/>
        <a:lstStyle/>
        <a:p>
          <a:endParaRPr lang="en-CA" sz="1400" b="1">
            <a:latin typeface="Calibri Light" panose="020F0302020204030204" pitchFamily="34" charset="0"/>
          </a:endParaRPr>
        </a:p>
      </dgm:t>
    </dgm:pt>
    <dgm:pt modelId="{852CAA4D-06D4-48EC-93F8-E0163FCC53BE}" type="sibTrans" cxnId="{2B2E9A55-F5F3-4F51-AC0D-999DFD1D0CE6}">
      <dgm:prSet/>
      <dgm:spPr/>
      <dgm:t>
        <a:bodyPr/>
        <a:lstStyle/>
        <a:p>
          <a:endParaRPr lang="en-CA" sz="1400" b="1">
            <a:latin typeface="Calibri Light" panose="020F0302020204030204" pitchFamily="34" charset="0"/>
          </a:endParaRPr>
        </a:p>
      </dgm:t>
    </dgm:pt>
    <dgm:pt modelId="{D1624136-989B-4699-B652-E4CDC0AB1745}">
      <dgm:prSet phldrT="[Text]" custT="1"/>
      <dgm:spPr/>
      <dgm:t>
        <a:bodyPr/>
        <a:lstStyle/>
        <a:p>
          <a:r>
            <a:rPr lang="en-US" sz="1600" b="1" dirty="0" smtClean="0">
              <a:latin typeface="Calibri Light" panose="020F0302020204030204" pitchFamily="34" charset="0"/>
            </a:rPr>
            <a:t>Predictive Audience</a:t>
          </a:r>
          <a:endParaRPr lang="en-CA" sz="1600" b="1" dirty="0">
            <a:latin typeface="Calibri Light" panose="020F0302020204030204" pitchFamily="34" charset="0"/>
          </a:endParaRPr>
        </a:p>
      </dgm:t>
    </dgm:pt>
    <dgm:pt modelId="{B2E73A36-62E2-4079-A615-03403E00F92C}" type="parTrans" cxnId="{2DCD6594-B8D2-4173-82D3-3BC92ED973C1}">
      <dgm:prSet/>
      <dgm:spPr/>
      <dgm:t>
        <a:bodyPr/>
        <a:lstStyle/>
        <a:p>
          <a:endParaRPr lang="en-CA" sz="1400" b="1">
            <a:latin typeface="Calibri Light" panose="020F0302020204030204" pitchFamily="34" charset="0"/>
          </a:endParaRPr>
        </a:p>
      </dgm:t>
    </dgm:pt>
    <dgm:pt modelId="{FC65E783-671E-4F03-9A1C-514CAF41E607}" type="sibTrans" cxnId="{2DCD6594-B8D2-4173-82D3-3BC92ED973C1}">
      <dgm:prSet/>
      <dgm:spPr/>
      <dgm:t>
        <a:bodyPr/>
        <a:lstStyle/>
        <a:p>
          <a:endParaRPr lang="en-CA" sz="1400" b="1">
            <a:latin typeface="Calibri Light" panose="020F0302020204030204" pitchFamily="34" charset="0"/>
          </a:endParaRPr>
        </a:p>
      </dgm:t>
    </dgm:pt>
    <dgm:pt modelId="{B9231F99-756A-4BED-8B19-03EFABF7FD5E}">
      <dgm:prSet custT="1"/>
      <dgm:spPr/>
      <dgm:t>
        <a:bodyPr/>
        <a:lstStyle/>
        <a:p>
          <a:r>
            <a:rPr lang="en-US" sz="1100" b="0" dirty="0" smtClean="0">
              <a:latin typeface="Calibri Light" panose="020F0302020204030204" pitchFamily="34" charset="0"/>
            </a:rPr>
            <a:t>Running Pre-, Mid-, or Post-Roll Video on Targeted Sites with Video Completion Rates Visibility</a:t>
          </a:r>
          <a:endParaRPr lang="en-CA" sz="1100" b="0" dirty="0">
            <a:latin typeface="Calibri Light" panose="020F0302020204030204" pitchFamily="34" charset="0"/>
          </a:endParaRPr>
        </a:p>
      </dgm:t>
    </dgm:pt>
    <dgm:pt modelId="{0B74BE22-5705-4684-B9AD-9C0BACC82C24}" type="parTrans" cxnId="{75B0EF02-592E-4F86-B69E-4FC5C469DA6F}">
      <dgm:prSet/>
      <dgm:spPr/>
      <dgm:t>
        <a:bodyPr/>
        <a:lstStyle/>
        <a:p>
          <a:endParaRPr lang="en-CA" sz="1400" b="1">
            <a:latin typeface="Calibri Light" panose="020F0302020204030204" pitchFamily="34" charset="0"/>
          </a:endParaRPr>
        </a:p>
      </dgm:t>
    </dgm:pt>
    <dgm:pt modelId="{F7CE3967-3D48-43FA-BDEC-42A2AC8A8525}" type="sibTrans" cxnId="{75B0EF02-592E-4F86-B69E-4FC5C469DA6F}">
      <dgm:prSet/>
      <dgm:spPr/>
      <dgm:t>
        <a:bodyPr/>
        <a:lstStyle/>
        <a:p>
          <a:endParaRPr lang="en-CA" sz="1400" b="1">
            <a:latin typeface="Calibri Light" panose="020F0302020204030204" pitchFamily="34" charset="0"/>
          </a:endParaRPr>
        </a:p>
      </dgm:t>
    </dgm:pt>
    <dgm:pt modelId="{F02A9245-ED0D-4AC0-8C24-89F5F33C26E0}">
      <dgm:prSet custT="1"/>
      <dgm:spPr/>
      <dgm:t>
        <a:bodyPr/>
        <a:lstStyle/>
        <a:p>
          <a:r>
            <a:rPr lang="en-CA" sz="1600" b="1" dirty="0" smtClean="0">
              <a:latin typeface="Calibri Light" panose="020F0302020204030204" pitchFamily="34" charset="0"/>
            </a:rPr>
            <a:t>Channel/Vertical Targeting</a:t>
          </a:r>
          <a:endParaRPr lang="en-CA" sz="1600" b="1" dirty="0">
            <a:latin typeface="Calibri Light" panose="020F0302020204030204" pitchFamily="34" charset="0"/>
          </a:endParaRPr>
        </a:p>
      </dgm:t>
    </dgm:pt>
    <dgm:pt modelId="{61B3D335-05BB-4ECA-90D2-107D2100EEB3}" type="parTrans" cxnId="{F77A3018-18CC-411D-A121-1D0E35152BC0}">
      <dgm:prSet/>
      <dgm:spPr/>
      <dgm:t>
        <a:bodyPr/>
        <a:lstStyle/>
        <a:p>
          <a:endParaRPr lang="en-CA" sz="1400" b="1">
            <a:latin typeface="Calibri Light" panose="020F0302020204030204" pitchFamily="34" charset="0"/>
          </a:endParaRPr>
        </a:p>
      </dgm:t>
    </dgm:pt>
    <dgm:pt modelId="{E161B44B-9BA3-4AD0-9F54-D0FECBAE82F5}" type="sibTrans" cxnId="{F77A3018-18CC-411D-A121-1D0E35152BC0}">
      <dgm:prSet/>
      <dgm:spPr/>
      <dgm:t>
        <a:bodyPr/>
        <a:lstStyle/>
        <a:p>
          <a:endParaRPr lang="en-CA" sz="1400" b="1">
            <a:latin typeface="Calibri Light" panose="020F0302020204030204" pitchFamily="34" charset="0"/>
          </a:endParaRPr>
        </a:p>
      </dgm:t>
    </dgm:pt>
    <dgm:pt modelId="{82D10D42-FAEE-4E29-9627-275AA20A4B6F}">
      <dgm:prSet custT="1"/>
      <dgm:spPr/>
      <dgm:t>
        <a:bodyPr/>
        <a:lstStyle/>
        <a:p>
          <a:r>
            <a:rPr lang="en-US" sz="1100" b="0" dirty="0" smtClean="0">
              <a:latin typeface="Calibri Light" panose="020F0302020204030204" pitchFamily="34" charset="0"/>
            </a:rPr>
            <a:t>Displaying ads to users who appear on specific verticals </a:t>
          </a:r>
          <a:r>
            <a:rPr lang="en-US" sz="1100" b="0" dirty="0" err="1" smtClean="0">
              <a:latin typeface="Calibri Light" panose="020F0302020204030204" pitchFamily="34" charset="0"/>
            </a:rPr>
            <a:t>ie</a:t>
          </a:r>
          <a:r>
            <a:rPr lang="en-US" sz="1100" b="0" dirty="0" smtClean="0">
              <a:latin typeface="Calibri Light" panose="020F0302020204030204" pitchFamily="34" charset="0"/>
            </a:rPr>
            <a:t>: Fashion, Education, Automotive </a:t>
          </a:r>
          <a:r>
            <a:rPr lang="en-US" sz="1100" b="0" dirty="0" err="1" smtClean="0">
              <a:latin typeface="Calibri Light" panose="020F0302020204030204" pitchFamily="34" charset="0"/>
            </a:rPr>
            <a:t>etc</a:t>
          </a:r>
          <a:r>
            <a:rPr lang="en-US" sz="1100" b="0" dirty="0" smtClean="0">
              <a:latin typeface="Calibri Light" panose="020F0302020204030204" pitchFamily="34" charset="0"/>
            </a:rPr>
            <a:t> </a:t>
          </a:r>
          <a:endParaRPr lang="en-CA" sz="1100" b="0" dirty="0">
            <a:latin typeface="Calibri Light" panose="020F0302020204030204" pitchFamily="34" charset="0"/>
          </a:endParaRPr>
        </a:p>
      </dgm:t>
    </dgm:pt>
    <dgm:pt modelId="{F9381120-E38C-4AD8-8BAD-E4CC4AA73CBF}" type="parTrans" cxnId="{825B74BD-618E-493B-85D7-093C3DB662DF}">
      <dgm:prSet/>
      <dgm:spPr/>
      <dgm:t>
        <a:bodyPr/>
        <a:lstStyle/>
        <a:p>
          <a:endParaRPr lang="en-CA" sz="1400" b="1">
            <a:latin typeface="Calibri Light" panose="020F0302020204030204" pitchFamily="34" charset="0"/>
          </a:endParaRPr>
        </a:p>
      </dgm:t>
    </dgm:pt>
    <dgm:pt modelId="{88A13424-2677-4E8D-971A-178A3FC51B03}" type="sibTrans" cxnId="{825B74BD-618E-493B-85D7-093C3DB662DF}">
      <dgm:prSet/>
      <dgm:spPr/>
      <dgm:t>
        <a:bodyPr/>
        <a:lstStyle/>
        <a:p>
          <a:endParaRPr lang="en-CA" sz="1400" b="1">
            <a:latin typeface="Calibri Light" panose="020F0302020204030204" pitchFamily="34" charset="0"/>
          </a:endParaRPr>
        </a:p>
      </dgm:t>
    </dgm:pt>
    <dgm:pt modelId="{6D63D26B-7EBC-4F3C-BD5A-6007BB96E621}">
      <dgm:prSet custT="1"/>
      <dgm:spPr/>
      <dgm:t>
        <a:bodyPr/>
        <a:lstStyle/>
        <a:p>
          <a:r>
            <a:rPr lang="en-US" sz="1600" b="1" dirty="0" smtClean="0">
              <a:latin typeface="Calibri Light" panose="020F0302020204030204" pitchFamily="34" charset="0"/>
            </a:rPr>
            <a:t>Outlook &amp; Yahoo Targeting</a:t>
          </a:r>
          <a:endParaRPr lang="en-CA" sz="1600" b="1" dirty="0">
            <a:latin typeface="Calibri Light" panose="020F0302020204030204" pitchFamily="34" charset="0"/>
          </a:endParaRPr>
        </a:p>
      </dgm:t>
    </dgm:pt>
    <dgm:pt modelId="{0A5D303E-AF9A-4FC4-8B9F-0056223ED5BE}" type="parTrans" cxnId="{9FFD668F-73E9-4AC2-AE79-72208A430EF6}">
      <dgm:prSet/>
      <dgm:spPr/>
      <dgm:t>
        <a:bodyPr/>
        <a:lstStyle/>
        <a:p>
          <a:endParaRPr lang="en-CA" sz="1400" b="1">
            <a:latin typeface="Calibri Light" panose="020F0302020204030204" pitchFamily="34" charset="0"/>
          </a:endParaRPr>
        </a:p>
      </dgm:t>
    </dgm:pt>
    <dgm:pt modelId="{4DFB17D0-74F0-4E90-8FA3-744529BFDD96}" type="sibTrans" cxnId="{9FFD668F-73E9-4AC2-AE79-72208A430EF6}">
      <dgm:prSet/>
      <dgm:spPr/>
      <dgm:t>
        <a:bodyPr/>
        <a:lstStyle/>
        <a:p>
          <a:endParaRPr lang="en-CA" sz="1400" b="1">
            <a:latin typeface="Calibri Light" panose="020F0302020204030204" pitchFamily="34" charset="0"/>
          </a:endParaRPr>
        </a:p>
      </dgm:t>
    </dgm:pt>
    <dgm:pt modelId="{500AC722-C87B-4F2B-8A4C-83E5C026DD06}">
      <dgm:prSet custT="1"/>
      <dgm:spPr/>
      <dgm:t>
        <a:bodyPr/>
        <a:lstStyle/>
        <a:p>
          <a:r>
            <a:rPr lang="en-US" sz="1100" b="0" dirty="0" smtClean="0">
              <a:latin typeface="Calibri Light" panose="020F0302020204030204" pitchFamily="34" charset="0"/>
            </a:rPr>
            <a:t>Outlook users migrated from Hotmail &amp; view ads while on their Outlook Webmail. Exclusive inventory that allows only one advertiser on page &amp; garners strong CTR's. Yahoo allows larger 300x600 ads and tends to yield higher CTR</a:t>
          </a:r>
          <a:endParaRPr lang="en-CA" sz="1100" b="0" dirty="0">
            <a:latin typeface="Calibri Light" panose="020F0302020204030204" pitchFamily="34" charset="0"/>
          </a:endParaRPr>
        </a:p>
      </dgm:t>
    </dgm:pt>
    <dgm:pt modelId="{30781BF5-4AD8-4F9A-833A-AF452AA086DF}" type="parTrans" cxnId="{E0CB4C95-9DE9-41A6-82E2-659E50253512}">
      <dgm:prSet/>
      <dgm:spPr/>
      <dgm:t>
        <a:bodyPr/>
        <a:lstStyle/>
        <a:p>
          <a:endParaRPr lang="en-CA" sz="1400" b="1">
            <a:latin typeface="Calibri Light" panose="020F0302020204030204" pitchFamily="34" charset="0"/>
          </a:endParaRPr>
        </a:p>
      </dgm:t>
    </dgm:pt>
    <dgm:pt modelId="{FA94182A-7A9F-48CF-9A84-CB87DB864A1A}" type="sibTrans" cxnId="{E0CB4C95-9DE9-41A6-82E2-659E50253512}">
      <dgm:prSet/>
      <dgm:spPr/>
      <dgm:t>
        <a:bodyPr/>
        <a:lstStyle/>
        <a:p>
          <a:endParaRPr lang="en-CA" sz="1400" b="1">
            <a:latin typeface="Calibri Light" panose="020F0302020204030204" pitchFamily="34" charset="0"/>
          </a:endParaRPr>
        </a:p>
      </dgm:t>
    </dgm:pt>
    <dgm:pt modelId="{146D27AE-DD18-468A-BA88-7437A6581BD9}">
      <dgm:prSet custT="1"/>
      <dgm:spPr/>
      <dgm:t>
        <a:bodyPr/>
        <a:lstStyle/>
        <a:p>
          <a:r>
            <a:rPr lang="en-US" sz="1600" b="1" dirty="0" smtClean="0">
              <a:latin typeface="Calibri Light" panose="020F0302020204030204" pitchFamily="34" charset="0"/>
            </a:rPr>
            <a:t>Lookalike Modeling</a:t>
          </a:r>
          <a:endParaRPr lang="en-CA" sz="1600" b="1" dirty="0">
            <a:latin typeface="Calibri Light" panose="020F0302020204030204" pitchFamily="34" charset="0"/>
          </a:endParaRPr>
        </a:p>
      </dgm:t>
    </dgm:pt>
    <dgm:pt modelId="{C2BC4473-738D-4E4D-881E-2F50C7E1A411}" type="parTrans" cxnId="{05DE957A-F3FB-4523-A901-76DA376FB97B}">
      <dgm:prSet/>
      <dgm:spPr/>
      <dgm:t>
        <a:bodyPr/>
        <a:lstStyle/>
        <a:p>
          <a:endParaRPr lang="en-CA" sz="1400" b="1">
            <a:latin typeface="Calibri Light" panose="020F0302020204030204" pitchFamily="34" charset="0"/>
          </a:endParaRPr>
        </a:p>
      </dgm:t>
    </dgm:pt>
    <dgm:pt modelId="{529D1CAC-D2F4-42F1-9646-4108FF76866B}" type="sibTrans" cxnId="{05DE957A-F3FB-4523-A901-76DA376FB97B}">
      <dgm:prSet/>
      <dgm:spPr/>
      <dgm:t>
        <a:bodyPr/>
        <a:lstStyle/>
        <a:p>
          <a:endParaRPr lang="en-CA" sz="1400" b="1">
            <a:latin typeface="Calibri Light" panose="020F0302020204030204" pitchFamily="34" charset="0"/>
          </a:endParaRPr>
        </a:p>
      </dgm:t>
    </dgm:pt>
    <dgm:pt modelId="{EDC3A9C9-0E51-47AF-8B22-FA62E6B1686B}">
      <dgm:prSet custT="1"/>
      <dgm:spPr/>
      <dgm:t>
        <a:bodyPr/>
        <a:lstStyle/>
        <a:p>
          <a:r>
            <a:rPr lang="en-CA" sz="1400" b="1" dirty="0" smtClean="0">
              <a:latin typeface="Calibri Light" panose="020F0302020204030204" pitchFamily="34" charset="0"/>
            </a:rPr>
            <a:t>Cross Pixel Keyword Search Targeting</a:t>
          </a:r>
          <a:endParaRPr lang="en-CA" sz="1400" b="1" dirty="0">
            <a:latin typeface="Calibri Light" panose="020F0302020204030204" pitchFamily="34" charset="0"/>
          </a:endParaRPr>
        </a:p>
      </dgm:t>
    </dgm:pt>
    <dgm:pt modelId="{19AEA815-BBE2-4F9C-A921-378EE63B4404}" type="parTrans" cxnId="{1DE27896-8721-48FB-8010-EAE844546650}">
      <dgm:prSet/>
      <dgm:spPr/>
      <dgm:t>
        <a:bodyPr/>
        <a:lstStyle/>
        <a:p>
          <a:endParaRPr lang="en-CA" sz="1400" b="1">
            <a:latin typeface="Calibri Light" panose="020F0302020204030204" pitchFamily="34" charset="0"/>
          </a:endParaRPr>
        </a:p>
      </dgm:t>
    </dgm:pt>
    <dgm:pt modelId="{5629412E-191C-44EC-8EF3-088EB9A6A6D6}" type="sibTrans" cxnId="{1DE27896-8721-48FB-8010-EAE844546650}">
      <dgm:prSet/>
      <dgm:spPr/>
      <dgm:t>
        <a:bodyPr/>
        <a:lstStyle/>
        <a:p>
          <a:endParaRPr lang="en-CA" sz="1400" b="1">
            <a:latin typeface="Calibri Light" panose="020F0302020204030204" pitchFamily="34" charset="0"/>
          </a:endParaRPr>
        </a:p>
      </dgm:t>
    </dgm:pt>
    <dgm:pt modelId="{07474CC6-E579-4436-8E9C-2262A04C4BDC}">
      <dgm:prSet custT="1"/>
      <dgm:spPr/>
      <dgm:t>
        <a:bodyPr/>
        <a:lstStyle/>
        <a:p>
          <a:r>
            <a:rPr lang="en-US" sz="1100" b="0" dirty="0" smtClean="0">
              <a:latin typeface="Calibri Light" panose="020F0302020204030204" pitchFamily="34" charset="0"/>
            </a:rPr>
            <a:t>Matching the client’s keyword with a user searching for that same term via all search engines</a:t>
          </a:r>
          <a:endParaRPr lang="en-CA" sz="1100" b="0" dirty="0">
            <a:latin typeface="Calibri Light" panose="020F0302020204030204" pitchFamily="34" charset="0"/>
          </a:endParaRPr>
        </a:p>
      </dgm:t>
    </dgm:pt>
    <dgm:pt modelId="{5358CC6B-5DA5-419B-A8DB-34EF77A73402}" type="parTrans" cxnId="{FAE1E13D-C769-4DD1-92A7-E93793565868}">
      <dgm:prSet/>
      <dgm:spPr/>
      <dgm:t>
        <a:bodyPr/>
        <a:lstStyle/>
        <a:p>
          <a:endParaRPr lang="en-CA" sz="1400" b="1">
            <a:latin typeface="Calibri Light" panose="020F0302020204030204" pitchFamily="34" charset="0"/>
          </a:endParaRPr>
        </a:p>
      </dgm:t>
    </dgm:pt>
    <dgm:pt modelId="{B1FB6C35-7A95-47DA-91BD-5B0B134FE533}" type="sibTrans" cxnId="{FAE1E13D-C769-4DD1-92A7-E93793565868}">
      <dgm:prSet/>
      <dgm:spPr/>
      <dgm:t>
        <a:bodyPr/>
        <a:lstStyle/>
        <a:p>
          <a:endParaRPr lang="en-CA" sz="1400" b="1">
            <a:latin typeface="Calibri Light" panose="020F0302020204030204" pitchFamily="34" charset="0"/>
          </a:endParaRPr>
        </a:p>
      </dgm:t>
    </dgm:pt>
    <dgm:pt modelId="{2D5B9953-62DE-462B-86E0-BFB6F3F016BF}">
      <dgm:prSet custT="1"/>
      <dgm:spPr/>
      <dgm:t>
        <a:bodyPr/>
        <a:lstStyle/>
        <a:p>
          <a:r>
            <a:rPr lang="en-US" sz="1100" b="0" dirty="0" smtClean="0">
              <a:latin typeface="Calibri Light" panose="020F0302020204030204" pitchFamily="34" charset="0"/>
            </a:rPr>
            <a:t>The Lookalike Modeling strategy uses the DMP to ID the most valuable first-party data traffic and matches the DMP data to the first-party data. Need at least 30K Cookies for this strategy to be viable</a:t>
          </a:r>
          <a:endParaRPr lang="en-US" sz="1100" b="0" dirty="0">
            <a:latin typeface="Calibri Light" panose="020F0302020204030204" pitchFamily="34" charset="0"/>
          </a:endParaRPr>
        </a:p>
      </dgm:t>
    </dgm:pt>
    <dgm:pt modelId="{31C67957-B72F-40A0-928D-5B27DF24A0E2}" type="parTrans" cxnId="{62A8D7CD-2720-45B8-ACD6-1CFCB60F0F8C}">
      <dgm:prSet/>
      <dgm:spPr/>
      <dgm:t>
        <a:bodyPr/>
        <a:lstStyle/>
        <a:p>
          <a:endParaRPr lang="fr-CA" b="1"/>
        </a:p>
      </dgm:t>
    </dgm:pt>
    <dgm:pt modelId="{3835EFD8-53B1-4B4A-AE63-710FC2FF135A}" type="sibTrans" cxnId="{62A8D7CD-2720-45B8-ACD6-1CFCB60F0F8C}">
      <dgm:prSet/>
      <dgm:spPr/>
      <dgm:t>
        <a:bodyPr/>
        <a:lstStyle/>
        <a:p>
          <a:endParaRPr lang="fr-CA" b="1"/>
        </a:p>
      </dgm:t>
    </dgm:pt>
    <dgm:pt modelId="{00240A75-97C1-416F-B90C-DABBB78C33DC}">
      <dgm:prSet custT="1"/>
      <dgm:spPr/>
      <dgm:t>
        <a:bodyPr/>
        <a:lstStyle/>
        <a:p>
          <a:r>
            <a:rPr lang="en-US" sz="1100" b="0" dirty="0" smtClean="0">
              <a:latin typeface="Calibri Light" panose="020F0302020204030204" pitchFamily="34" charset="0"/>
            </a:rPr>
            <a:t>Crawlers scan the content of sites and based on relevant keywords and/or customizable categories, displays ads on the sites that are a fit. This is a Page-level keyword and contextual strategy.</a:t>
          </a:r>
          <a:endParaRPr lang="fr-CA" sz="1100" b="0" dirty="0">
            <a:latin typeface="Calibri Light" panose="020F0302020204030204" pitchFamily="34" charset="0"/>
          </a:endParaRPr>
        </a:p>
      </dgm:t>
    </dgm:pt>
    <dgm:pt modelId="{4707D1EE-DABA-4BD1-A30E-96F573713F75}" type="parTrans" cxnId="{27CA8D5C-EB53-4BB8-99DB-F363417074EA}">
      <dgm:prSet/>
      <dgm:spPr/>
      <dgm:t>
        <a:bodyPr/>
        <a:lstStyle/>
        <a:p>
          <a:endParaRPr lang="fr-CA" b="1"/>
        </a:p>
      </dgm:t>
    </dgm:pt>
    <dgm:pt modelId="{C56CDF11-E144-44CE-880C-B6717E1270EF}" type="sibTrans" cxnId="{27CA8D5C-EB53-4BB8-99DB-F363417074EA}">
      <dgm:prSet/>
      <dgm:spPr/>
      <dgm:t>
        <a:bodyPr/>
        <a:lstStyle/>
        <a:p>
          <a:endParaRPr lang="fr-CA" b="1"/>
        </a:p>
      </dgm:t>
    </dgm:pt>
    <dgm:pt modelId="{5608C645-4BB8-490B-A62B-B939A69BD92D}">
      <dgm:prSet phldrT="[Text]" custT="1"/>
      <dgm:spPr/>
      <dgm:t>
        <a:bodyPr/>
        <a:lstStyle/>
        <a:p>
          <a:r>
            <a:rPr lang="en-US" sz="1100" b="0" dirty="0" smtClean="0">
              <a:latin typeface="Calibri Light" panose="020F0302020204030204" pitchFamily="34" charset="0"/>
            </a:rPr>
            <a:t>The algorithm selects data segments with a high likelihood of driving campaign performance &amp; automatically adjusts audiences as the campaign progresses.  The </a:t>
          </a:r>
          <a:r>
            <a:rPr lang="en-US" sz="1100" b="0" dirty="0" err="1" smtClean="0">
              <a:latin typeface="Calibri Light" panose="020F0302020204030204" pitchFamily="34" charset="0"/>
            </a:rPr>
            <a:t>Algos</a:t>
          </a:r>
          <a:r>
            <a:rPr lang="en-US" sz="1100" b="0" dirty="0" smtClean="0">
              <a:latin typeface="Calibri Light" panose="020F0302020204030204" pitchFamily="34" charset="0"/>
            </a:rPr>
            <a:t> deactivate/activate underperforming &amp; higher performing segments. CTR goals can average 3-6x improvement</a:t>
          </a:r>
          <a:endParaRPr lang="en-CA" sz="1100" b="0" dirty="0">
            <a:latin typeface="Calibri Light" panose="020F0302020204030204" pitchFamily="34" charset="0"/>
          </a:endParaRPr>
        </a:p>
      </dgm:t>
    </dgm:pt>
    <dgm:pt modelId="{B90CA07D-23A4-40B1-9415-14856F96A494}" type="parTrans" cxnId="{443B0EE2-53E3-4659-8BEA-55F064FC4ACF}">
      <dgm:prSet/>
      <dgm:spPr/>
      <dgm:t>
        <a:bodyPr/>
        <a:lstStyle/>
        <a:p>
          <a:endParaRPr lang="fr-CA" b="1"/>
        </a:p>
      </dgm:t>
    </dgm:pt>
    <dgm:pt modelId="{03AAC113-2BA9-4BDC-BA0A-99E35E00988D}" type="sibTrans" cxnId="{443B0EE2-53E3-4659-8BEA-55F064FC4ACF}">
      <dgm:prSet/>
      <dgm:spPr/>
      <dgm:t>
        <a:bodyPr/>
        <a:lstStyle/>
        <a:p>
          <a:endParaRPr lang="fr-CA" b="1"/>
        </a:p>
      </dgm:t>
    </dgm:pt>
    <dgm:pt modelId="{5BF03BD6-E6AD-4FA9-8B3A-F6C51DE59CAD}">
      <dgm:prSet custT="1"/>
      <dgm:spPr/>
      <dgm:t>
        <a:bodyPr/>
        <a:lstStyle/>
        <a:p>
          <a:r>
            <a:rPr lang="en-US" sz="1600" b="1" dirty="0" smtClean="0">
              <a:latin typeface="Calibri Light" panose="020F0302020204030204" pitchFamily="34" charset="0"/>
            </a:rPr>
            <a:t>Video</a:t>
          </a:r>
          <a:endParaRPr lang="en-CA" sz="1600" b="1" dirty="0">
            <a:latin typeface="Calibri Light" panose="020F0302020204030204" pitchFamily="34" charset="0"/>
          </a:endParaRPr>
        </a:p>
      </dgm:t>
    </dgm:pt>
    <dgm:pt modelId="{B3A77CAD-4E84-46C0-B03F-B1CEAE1FEB23}" type="sibTrans" cxnId="{29CBCF39-6E84-4A67-9B24-31228ADFBCC7}">
      <dgm:prSet/>
      <dgm:spPr/>
      <dgm:t>
        <a:bodyPr/>
        <a:lstStyle/>
        <a:p>
          <a:endParaRPr lang="en-CA" sz="1400" b="1">
            <a:latin typeface="Calibri Light" panose="020F0302020204030204" pitchFamily="34" charset="0"/>
          </a:endParaRPr>
        </a:p>
      </dgm:t>
    </dgm:pt>
    <dgm:pt modelId="{4FC05F13-7C87-4150-AAC6-9804AFDE7684}" type="parTrans" cxnId="{29CBCF39-6E84-4A67-9B24-31228ADFBCC7}">
      <dgm:prSet/>
      <dgm:spPr/>
      <dgm:t>
        <a:bodyPr/>
        <a:lstStyle/>
        <a:p>
          <a:endParaRPr lang="en-CA" sz="1400" b="1">
            <a:latin typeface="Calibri Light" panose="020F0302020204030204" pitchFamily="34" charset="0"/>
          </a:endParaRPr>
        </a:p>
      </dgm:t>
    </dgm:pt>
    <dgm:pt modelId="{5A558ED6-CB79-49D6-AE30-101A5CE56C05}">
      <dgm:prSet custT="1"/>
      <dgm:spPr/>
      <dgm:t>
        <a:bodyPr/>
        <a:lstStyle/>
        <a:p>
          <a:r>
            <a:rPr lang="en-US" sz="1100" b="0" dirty="0" smtClean="0">
              <a:latin typeface="Calibri Light" panose="020F0302020204030204" pitchFamily="34" charset="0"/>
            </a:rPr>
            <a:t>Bidding on Third Party Cookies targeting Gender, Age, HHI and Special Interests</a:t>
          </a:r>
          <a:endParaRPr lang="en-US" sz="1100" b="0" dirty="0">
            <a:latin typeface="Calibri Light" panose="020F0302020204030204" pitchFamily="34" charset="0"/>
          </a:endParaRPr>
        </a:p>
      </dgm:t>
    </dgm:pt>
    <dgm:pt modelId="{4D0A43A0-20A6-4288-ADF8-D916BB5DC706}">
      <dgm:prSet custT="1"/>
      <dgm:spPr/>
      <dgm:t>
        <a:bodyPr/>
        <a:lstStyle/>
        <a:p>
          <a:r>
            <a:rPr lang="en-CA" sz="1600" b="1" dirty="0" smtClean="0">
              <a:latin typeface="Calibri Light" panose="020F0302020204030204" pitchFamily="34" charset="0"/>
            </a:rPr>
            <a:t>Data Alliance Behavioral Targeting</a:t>
          </a:r>
          <a:endParaRPr lang="en-CA" sz="1600" b="1" dirty="0">
            <a:latin typeface="Calibri Light" panose="020F0302020204030204" pitchFamily="34" charset="0"/>
          </a:endParaRPr>
        </a:p>
      </dgm:t>
    </dgm:pt>
    <dgm:pt modelId="{E5EA0489-6D29-4995-9EA8-A6008883AF03}" type="sibTrans" cxnId="{B6044B13-C5C1-4D3A-BFE5-B451AC40D0A5}">
      <dgm:prSet/>
      <dgm:spPr/>
      <dgm:t>
        <a:bodyPr/>
        <a:lstStyle/>
        <a:p>
          <a:endParaRPr lang="fr-CA"/>
        </a:p>
      </dgm:t>
    </dgm:pt>
    <dgm:pt modelId="{0B931D97-EFF2-46A4-A3A3-A3F42095E434}" type="parTrans" cxnId="{B6044B13-C5C1-4D3A-BFE5-B451AC40D0A5}">
      <dgm:prSet/>
      <dgm:spPr/>
      <dgm:t>
        <a:bodyPr/>
        <a:lstStyle/>
        <a:p>
          <a:endParaRPr lang="fr-CA"/>
        </a:p>
      </dgm:t>
    </dgm:pt>
    <dgm:pt modelId="{B4C07033-FC12-4454-A2E4-C03CDA563BC5}" type="sibTrans" cxnId="{F47F6818-1F5F-4869-B948-5FB73D203308}">
      <dgm:prSet/>
      <dgm:spPr/>
      <dgm:t>
        <a:bodyPr/>
        <a:lstStyle/>
        <a:p>
          <a:endParaRPr lang="fr-CA"/>
        </a:p>
      </dgm:t>
    </dgm:pt>
    <dgm:pt modelId="{75C435BA-1B73-4ADB-8EEE-84EBAA4389AC}" type="parTrans" cxnId="{F47F6818-1F5F-4869-B948-5FB73D203308}">
      <dgm:prSet/>
      <dgm:spPr/>
      <dgm:t>
        <a:bodyPr/>
        <a:lstStyle/>
        <a:p>
          <a:endParaRPr lang="fr-CA"/>
        </a:p>
      </dgm:t>
    </dgm:pt>
    <dgm:pt modelId="{2C86120F-7A89-4C26-BE1C-64C78076BA41}">
      <dgm:prSet phldrT="[Text]" custT="1"/>
      <dgm:spPr/>
      <dgm:t>
        <a:bodyPr/>
        <a:lstStyle/>
        <a:p>
          <a:r>
            <a:rPr lang="en-CA" sz="1600" b="1" dirty="0" smtClean="0">
              <a:latin typeface="Calibri Light" panose="020F0302020204030204" pitchFamily="34" charset="0"/>
            </a:rPr>
            <a:t>Mobile In-App Targeting</a:t>
          </a:r>
          <a:endParaRPr lang="en-CA" sz="1600" b="1" dirty="0">
            <a:latin typeface="Calibri Light" panose="020F0302020204030204" pitchFamily="34" charset="0"/>
          </a:endParaRPr>
        </a:p>
      </dgm:t>
    </dgm:pt>
    <dgm:pt modelId="{B16B155C-D2DA-4770-848B-3F9ACBA065B2}" type="parTrans" cxnId="{C2BD42AF-D18A-48AA-B0E2-36DC50BEA09F}">
      <dgm:prSet/>
      <dgm:spPr/>
      <dgm:t>
        <a:bodyPr/>
        <a:lstStyle/>
        <a:p>
          <a:endParaRPr lang="fr-CA"/>
        </a:p>
      </dgm:t>
    </dgm:pt>
    <dgm:pt modelId="{CEA42392-48BC-4DA9-905C-33ED4B6A5418}" type="sibTrans" cxnId="{C2BD42AF-D18A-48AA-B0E2-36DC50BEA09F}">
      <dgm:prSet/>
      <dgm:spPr/>
      <dgm:t>
        <a:bodyPr/>
        <a:lstStyle/>
        <a:p>
          <a:endParaRPr lang="fr-CA"/>
        </a:p>
      </dgm:t>
    </dgm:pt>
    <dgm:pt modelId="{9360F07E-0B30-4C16-BAEE-6E0402B9704E}">
      <dgm:prSet phldrT="[Text]" custT="1"/>
      <dgm:spPr/>
      <dgm:t>
        <a:bodyPr/>
        <a:lstStyle/>
        <a:p>
          <a:r>
            <a:rPr lang="en-US" sz="1100" b="0" dirty="0" smtClean="0">
              <a:latin typeface="Calibri Light" panose="020F0302020204030204" pitchFamily="34" charset="0"/>
            </a:rPr>
            <a:t>Targeting users while on their mobile devices, within specific apps relevant to the client’s demo</a:t>
          </a:r>
          <a:endParaRPr lang="en-CA" sz="1100" b="0" dirty="0">
            <a:latin typeface="Calibri Light" panose="020F0302020204030204" pitchFamily="34" charset="0"/>
          </a:endParaRPr>
        </a:p>
      </dgm:t>
    </dgm:pt>
    <dgm:pt modelId="{8063BEA4-E56B-4A62-9076-0BB3DDBAC478}" type="parTrans" cxnId="{7F62A55C-1802-4C4F-B3A8-EDA00129A933}">
      <dgm:prSet/>
      <dgm:spPr/>
      <dgm:t>
        <a:bodyPr/>
        <a:lstStyle/>
        <a:p>
          <a:endParaRPr lang="fr-CA"/>
        </a:p>
      </dgm:t>
    </dgm:pt>
    <dgm:pt modelId="{DD93D5EE-E8F4-4A4B-B20D-2DD4CA154D97}" type="sibTrans" cxnId="{7F62A55C-1802-4C4F-B3A8-EDA00129A933}">
      <dgm:prSet/>
      <dgm:spPr/>
      <dgm:t>
        <a:bodyPr/>
        <a:lstStyle/>
        <a:p>
          <a:endParaRPr lang="fr-CA"/>
        </a:p>
      </dgm:t>
    </dgm:pt>
    <dgm:pt modelId="{E27C625A-F7BA-4735-B797-F0AE5B2D2A45}" type="pres">
      <dgm:prSet presAssocID="{963CBC6E-6DF0-4325-BCF4-1BDCFD7338A9}" presName="Name0" presStyleCnt="0">
        <dgm:presLayoutVars>
          <dgm:dir/>
          <dgm:animLvl val="lvl"/>
          <dgm:resizeHandles val="exact"/>
        </dgm:presLayoutVars>
      </dgm:prSet>
      <dgm:spPr/>
      <dgm:t>
        <a:bodyPr/>
        <a:lstStyle/>
        <a:p>
          <a:endParaRPr lang="en-CA"/>
        </a:p>
      </dgm:t>
    </dgm:pt>
    <dgm:pt modelId="{4B3EADAE-30B9-4FF2-9579-2EBF52F38CF6}" type="pres">
      <dgm:prSet presAssocID="{29F6609A-3C77-40BD-9AE1-FC382C797BF4}" presName="linNode" presStyleCnt="0"/>
      <dgm:spPr/>
    </dgm:pt>
    <dgm:pt modelId="{6E2396DE-706B-4A1F-AEC8-938730C76766}" type="pres">
      <dgm:prSet presAssocID="{29F6609A-3C77-40BD-9AE1-FC382C797BF4}" presName="parentText" presStyleLbl="node1" presStyleIdx="0" presStyleCnt="9" custScaleX="55316" custLinFactNeighborX="498" custLinFactNeighborY="-5556">
        <dgm:presLayoutVars>
          <dgm:chMax val="1"/>
          <dgm:bulletEnabled val="1"/>
        </dgm:presLayoutVars>
      </dgm:prSet>
      <dgm:spPr/>
      <dgm:t>
        <a:bodyPr/>
        <a:lstStyle/>
        <a:p>
          <a:endParaRPr lang="en-CA"/>
        </a:p>
      </dgm:t>
    </dgm:pt>
    <dgm:pt modelId="{A622E45F-6A1A-4C37-9E9D-150506A6566B}" type="pres">
      <dgm:prSet presAssocID="{29F6609A-3C77-40BD-9AE1-FC382C797BF4}" presName="descendantText" presStyleLbl="alignAccFollowNode1" presStyleIdx="0" presStyleCnt="9" custScaleX="107841" custLinFactNeighborX="0" custLinFactNeighborY="7585">
        <dgm:presLayoutVars>
          <dgm:bulletEnabled val="1"/>
        </dgm:presLayoutVars>
      </dgm:prSet>
      <dgm:spPr/>
      <dgm:t>
        <a:bodyPr/>
        <a:lstStyle/>
        <a:p>
          <a:endParaRPr lang="en-CA"/>
        </a:p>
      </dgm:t>
    </dgm:pt>
    <dgm:pt modelId="{33CBD339-804D-44CC-8EEA-3AFB2DC7E01A}" type="pres">
      <dgm:prSet presAssocID="{852CAA4D-06D4-48EC-93F8-E0163FCC53BE}" presName="sp" presStyleCnt="0"/>
      <dgm:spPr/>
    </dgm:pt>
    <dgm:pt modelId="{35B12CF6-D925-4AE7-B292-059CD498E86F}" type="pres">
      <dgm:prSet presAssocID="{EDC3A9C9-0E51-47AF-8B22-FA62E6B1686B}" presName="linNode" presStyleCnt="0"/>
      <dgm:spPr/>
    </dgm:pt>
    <dgm:pt modelId="{63E6D78D-E015-4CC4-9C64-DB2AD73E2E5E}" type="pres">
      <dgm:prSet presAssocID="{EDC3A9C9-0E51-47AF-8B22-FA62E6B1686B}" presName="parentText" presStyleLbl="node1" presStyleIdx="1" presStyleCnt="9" custScaleX="55316">
        <dgm:presLayoutVars>
          <dgm:chMax val="1"/>
          <dgm:bulletEnabled val="1"/>
        </dgm:presLayoutVars>
      </dgm:prSet>
      <dgm:spPr/>
      <dgm:t>
        <a:bodyPr/>
        <a:lstStyle/>
        <a:p>
          <a:endParaRPr lang="en-CA"/>
        </a:p>
      </dgm:t>
    </dgm:pt>
    <dgm:pt modelId="{410BA0A6-4A9C-40B0-924F-77A4F291F4F3}" type="pres">
      <dgm:prSet presAssocID="{EDC3A9C9-0E51-47AF-8B22-FA62E6B1686B}" presName="descendantText" presStyleLbl="alignAccFollowNode1" presStyleIdx="1" presStyleCnt="9" custScaleX="107841" custScaleY="99839" custLinFactNeighborX="0" custLinFactNeighborY="7585">
        <dgm:presLayoutVars>
          <dgm:bulletEnabled val="1"/>
        </dgm:presLayoutVars>
      </dgm:prSet>
      <dgm:spPr/>
      <dgm:t>
        <a:bodyPr/>
        <a:lstStyle/>
        <a:p>
          <a:endParaRPr lang="en-CA"/>
        </a:p>
      </dgm:t>
    </dgm:pt>
    <dgm:pt modelId="{045D1C73-685D-4C44-A47C-371D3385A395}" type="pres">
      <dgm:prSet presAssocID="{5629412E-191C-44EC-8EF3-088EB9A6A6D6}" presName="sp" presStyleCnt="0"/>
      <dgm:spPr/>
    </dgm:pt>
    <dgm:pt modelId="{377997B7-44CD-4B9C-A5A9-D675302F3A9D}" type="pres">
      <dgm:prSet presAssocID="{5BF03BD6-E6AD-4FA9-8B3A-F6C51DE59CAD}" presName="linNode" presStyleCnt="0"/>
      <dgm:spPr/>
    </dgm:pt>
    <dgm:pt modelId="{EBF06BB1-40C7-40DE-996B-E77F272842B0}" type="pres">
      <dgm:prSet presAssocID="{5BF03BD6-E6AD-4FA9-8B3A-F6C51DE59CAD}" presName="parentText" presStyleLbl="node1" presStyleIdx="2" presStyleCnt="9" custScaleX="55316">
        <dgm:presLayoutVars>
          <dgm:chMax val="1"/>
          <dgm:bulletEnabled val="1"/>
        </dgm:presLayoutVars>
      </dgm:prSet>
      <dgm:spPr/>
      <dgm:t>
        <a:bodyPr/>
        <a:lstStyle/>
        <a:p>
          <a:endParaRPr lang="en-CA"/>
        </a:p>
      </dgm:t>
    </dgm:pt>
    <dgm:pt modelId="{4772B391-10B7-4561-8DE5-29FA00364078}" type="pres">
      <dgm:prSet presAssocID="{5BF03BD6-E6AD-4FA9-8B3A-F6C51DE59CAD}" presName="descendantText" presStyleLbl="alignAccFollowNode1" presStyleIdx="2" presStyleCnt="9" custScaleX="107841" custLinFactNeighborX="0" custLinFactNeighborY="7585">
        <dgm:presLayoutVars>
          <dgm:bulletEnabled val="1"/>
        </dgm:presLayoutVars>
      </dgm:prSet>
      <dgm:spPr/>
      <dgm:t>
        <a:bodyPr/>
        <a:lstStyle/>
        <a:p>
          <a:endParaRPr lang="en-CA"/>
        </a:p>
      </dgm:t>
    </dgm:pt>
    <dgm:pt modelId="{5CF8E953-0ABF-4950-A234-5D7F73F85026}" type="pres">
      <dgm:prSet presAssocID="{B3A77CAD-4E84-46C0-B03F-B1CEAE1FEB23}" presName="sp" presStyleCnt="0"/>
      <dgm:spPr/>
    </dgm:pt>
    <dgm:pt modelId="{F13E50DA-3943-489D-AF24-FA0365AB5003}" type="pres">
      <dgm:prSet presAssocID="{F02A9245-ED0D-4AC0-8C24-89F5F33C26E0}" presName="linNode" presStyleCnt="0"/>
      <dgm:spPr/>
    </dgm:pt>
    <dgm:pt modelId="{B974396E-4BB9-47E7-8FE4-E5FB59B28058}" type="pres">
      <dgm:prSet presAssocID="{F02A9245-ED0D-4AC0-8C24-89F5F33C26E0}" presName="parentText" presStyleLbl="node1" presStyleIdx="3" presStyleCnt="9" custScaleX="55316" custLinFactNeighborX="498" custLinFactNeighborY="-1769">
        <dgm:presLayoutVars>
          <dgm:chMax val="1"/>
          <dgm:bulletEnabled val="1"/>
        </dgm:presLayoutVars>
      </dgm:prSet>
      <dgm:spPr/>
      <dgm:t>
        <a:bodyPr/>
        <a:lstStyle/>
        <a:p>
          <a:endParaRPr lang="en-CA"/>
        </a:p>
      </dgm:t>
    </dgm:pt>
    <dgm:pt modelId="{523DEDEC-CFE8-44D7-9710-AD2F86195974}" type="pres">
      <dgm:prSet presAssocID="{F02A9245-ED0D-4AC0-8C24-89F5F33C26E0}" presName="descendantText" presStyleLbl="alignAccFollowNode1" presStyleIdx="3" presStyleCnt="9" custScaleX="107841" custLinFactNeighborX="0" custLinFactNeighborY="7585">
        <dgm:presLayoutVars>
          <dgm:bulletEnabled val="1"/>
        </dgm:presLayoutVars>
      </dgm:prSet>
      <dgm:spPr/>
      <dgm:t>
        <a:bodyPr/>
        <a:lstStyle/>
        <a:p>
          <a:endParaRPr lang="en-CA"/>
        </a:p>
      </dgm:t>
    </dgm:pt>
    <dgm:pt modelId="{69E90503-554C-4C9A-8D2E-18269318B604}" type="pres">
      <dgm:prSet presAssocID="{E161B44B-9BA3-4AD0-9F54-D0FECBAE82F5}" presName="sp" presStyleCnt="0"/>
      <dgm:spPr/>
    </dgm:pt>
    <dgm:pt modelId="{07572F1A-A8C1-4A25-B875-5BAF32A61DA3}" type="pres">
      <dgm:prSet presAssocID="{6D63D26B-7EBC-4F3C-BD5A-6007BB96E621}" presName="linNode" presStyleCnt="0"/>
      <dgm:spPr/>
    </dgm:pt>
    <dgm:pt modelId="{A97D2FD2-BAB0-40F7-9124-5F692AD59880}" type="pres">
      <dgm:prSet presAssocID="{6D63D26B-7EBC-4F3C-BD5A-6007BB96E621}" presName="parentText" presStyleLbl="node1" presStyleIdx="4" presStyleCnt="9" custScaleX="55316" custLinFactNeighborY="-2052">
        <dgm:presLayoutVars>
          <dgm:chMax val="1"/>
          <dgm:bulletEnabled val="1"/>
        </dgm:presLayoutVars>
      </dgm:prSet>
      <dgm:spPr/>
      <dgm:t>
        <a:bodyPr/>
        <a:lstStyle/>
        <a:p>
          <a:endParaRPr lang="en-CA"/>
        </a:p>
      </dgm:t>
    </dgm:pt>
    <dgm:pt modelId="{C8B42588-97B6-485A-92F3-359A368ABB47}" type="pres">
      <dgm:prSet presAssocID="{6D63D26B-7EBC-4F3C-BD5A-6007BB96E621}" presName="descendantText" presStyleLbl="alignAccFollowNode1" presStyleIdx="4" presStyleCnt="9" custScaleX="107841" custLinFactNeighborX="0" custLinFactNeighborY="7585">
        <dgm:presLayoutVars>
          <dgm:bulletEnabled val="1"/>
        </dgm:presLayoutVars>
      </dgm:prSet>
      <dgm:spPr/>
      <dgm:t>
        <a:bodyPr/>
        <a:lstStyle/>
        <a:p>
          <a:endParaRPr lang="en-CA"/>
        </a:p>
      </dgm:t>
    </dgm:pt>
    <dgm:pt modelId="{B05F4645-4E3C-4075-B09E-FCADA6654F4F}" type="pres">
      <dgm:prSet presAssocID="{4DFB17D0-74F0-4E90-8FA3-744529BFDD96}" presName="sp" presStyleCnt="0"/>
      <dgm:spPr/>
    </dgm:pt>
    <dgm:pt modelId="{BA95A97C-0926-457C-A495-05BD9B39935D}" type="pres">
      <dgm:prSet presAssocID="{146D27AE-DD18-468A-BA88-7437A6581BD9}" presName="linNode" presStyleCnt="0"/>
      <dgm:spPr/>
    </dgm:pt>
    <dgm:pt modelId="{96692C09-2AF0-4910-A519-8F92CA61ADD1}" type="pres">
      <dgm:prSet presAssocID="{146D27AE-DD18-468A-BA88-7437A6581BD9}" presName="parentText" presStyleLbl="node1" presStyleIdx="5" presStyleCnt="9" custScaleX="55316" custLinFactNeighborY="-1091">
        <dgm:presLayoutVars>
          <dgm:chMax val="1"/>
          <dgm:bulletEnabled val="1"/>
        </dgm:presLayoutVars>
      </dgm:prSet>
      <dgm:spPr/>
      <dgm:t>
        <a:bodyPr/>
        <a:lstStyle/>
        <a:p>
          <a:endParaRPr lang="en-CA"/>
        </a:p>
      </dgm:t>
    </dgm:pt>
    <dgm:pt modelId="{6576CC2F-63B0-40AF-952F-B2CBCD35A700}" type="pres">
      <dgm:prSet presAssocID="{146D27AE-DD18-468A-BA88-7437A6581BD9}" presName="descendantText" presStyleLbl="alignAccFollowNode1" presStyleIdx="5" presStyleCnt="9" custScaleX="107841" custScaleY="90984" custLinFactNeighborX="0" custLinFactNeighborY="12283">
        <dgm:presLayoutVars>
          <dgm:bulletEnabled val="1"/>
        </dgm:presLayoutVars>
      </dgm:prSet>
      <dgm:spPr/>
      <dgm:t>
        <a:bodyPr/>
        <a:lstStyle/>
        <a:p>
          <a:endParaRPr lang="en-CA"/>
        </a:p>
      </dgm:t>
    </dgm:pt>
    <dgm:pt modelId="{17C3E46D-118B-4201-ACB4-170CC9E0E00B}" type="pres">
      <dgm:prSet presAssocID="{529D1CAC-D2F4-42F1-9646-4108FF76866B}" presName="sp" presStyleCnt="0"/>
      <dgm:spPr/>
    </dgm:pt>
    <dgm:pt modelId="{F12A085D-ACC6-43F2-A861-54FD9CD3AC3E}" type="pres">
      <dgm:prSet presAssocID="{4D0A43A0-20A6-4288-ADF8-D916BB5DC706}" presName="linNode" presStyleCnt="0"/>
      <dgm:spPr/>
    </dgm:pt>
    <dgm:pt modelId="{4B791C13-CE9E-4EDD-8ABA-F0F278074100}" type="pres">
      <dgm:prSet presAssocID="{4D0A43A0-20A6-4288-ADF8-D916BB5DC706}" presName="parentText" presStyleLbl="node1" presStyleIdx="6" presStyleCnt="9" custScaleX="55316" custLinFactNeighborY="-1091">
        <dgm:presLayoutVars>
          <dgm:chMax val="1"/>
          <dgm:bulletEnabled val="1"/>
        </dgm:presLayoutVars>
      </dgm:prSet>
      <dgm:spPr/>
      <dgm:t>
        <a:bodyPr/>
        <a:lstStyle/>
        <a:p>
          <a:endParaRPr lang="fr-CA"/>
        </a:p>
      </dgm:t>
    </dgm:pt>
    <dgm:pt modelId="{51D74AB6-A4AC-47B8-B40F-13BC9073FE95}" type="pres">
      <dgm:prSet presAssocID="{4D0A43A0-20A6-4288-ADF8-D916BB5DC706}" presName="descendantText" presStyleLbl="alignAccFollowNode1" presStyleIdx="6" presStyleCnt="9" custScaleX="107841" custScaleY="90172" custLinFactNeighborX="0" custLinFactNeighborY="12283">
        <dgm:presLayoutVars>
          <dgm:bulletEnabled val="1"/>
        </dgm:presLayoutVars>
      </dgm:prSet>
      <dgm:spPr/>
      <dgm:t>
        <a:bodyPr/>
        <a:lstStyle/>
        <a:p>
          <a:endParaRPr lang="fr-CA"/>
        </a:p>
      </dgm:t>
    </dgm:pt>
    <dgm:pt modelId="{69F6BD12-37C9-4C14-8CBC-9C289EED85DC}" type="pres">
      <dgm:prSet presAssocID="{E5EA0489-6D29-4995-9EA8-A6008883AF03}" presName="sp" presStyleCnt="0"/>
      <dgm:spPr/>
    </dgm:pt>
    <dgm:pt modelId="{96A7F707-E7D8-4598-B471-C02B71871490}" type="pres">
      <dgm:prSet presAssocID="{D1624136-989B-4699-B652-E4CDC0AB1745}" presName="linNode" presStyleCnt="0"/>
      <dgm:spPr/>
    </dgm:pt>
    <dgm:pt modelId="{18AC0CE2-D529-49AA-9965-477D13E261AD}" type="pres">
      <dgm:prSet presAssocID="{D1624136-989B-4699-B652-E4CDC0AB1745}" presName="parentText" presStyleLbl="node1" presStyleIdx="7" presStyleCnt="9" custScaleX="55316" custLinFactNeighborY="-502">
        <dgm:presLayoutVars>
          <dgm:chMax val="1"/>
          <dgm:bulletEnabled val="1"/>
        </dgm:presLayoutVars>
      </dgm:prSet>
      <dgm:spPr/>
      <dgm:t>
        <a:bodyPr/>
        <a:lstStyle/>
        <a:p>
          <a:endParaRPr lang="en-CA"/>
        </a:p>
      </dgm:t>
    </dgm:pt>
    <dgm:pt modelId="{A1BFCAF7-0CAD-4C86-A606-FBA8719D1D63}" type="pres">
      <dgm:prSet presAssocID="{D1624136-989B-4699-B652-E4CDC0AB1745}" presName="descendantText" presStyleLbl="alignAccFollowNode1" presStyleIdx="7" presStyleCnt="9" custScaleX="107841" custScaleY="106374" custLinFactNeighborX="-440" custLinFactNeighborY="8999">
        <dgm:presLayoutVars>
          <dgm:bulletEnabled val="1"/>
        </dgm:presLayoutVars>
      </dgm:prSet>
      <dgm:spPr/>
      <dgm:t>
        <a:bodyPr/>
        <a:lstStyle/>
        <a:p>
          <a:endParaRPr lang="en-CA"/>
        </a:p>
      </dgm:t>
    </dgm:pt>
    <dgm:pt modelId="{4EB79E58-C8C1-46F3-B230-20EC39BDACAB}" type="pres">
      <dgm:prSet presAssocID="{FC65E783-671E-4F03-9A1C-514CAF41E607}" presName="sp" presStyleCnt="0"/>
      <dgm:spPr/>
    </dgm:pt>
    <dgm:pt modelId="{000B9AFB-5473-4F14-94BB-52F24629D148}" type="pres">
      <dgm:prSet presAssocID="{2C86120F-7A89-4C26-BE1C-64C78076BA41}" presName="linNode" presStyleCnt="0"/>
      <dgm:spPr/>
    </dgm:pt>
    <dgm:pt modelId="{5A423977-09CA-49D3-81AA-4E15ABDB9396}" type="pres">
      <dgm:prSet presAssocID="{2C86120F-7A89-4C26-BE1C-64C78076BA41}" presName="parentText" presStyleLbl="node1" presStyleIdx="8" presStyleCnt="9" custScaleX="55510" custLinFactNeighborY="11860">
        <dgm:presLayoutVars>
          <dgm:chMax val="1"/>
          <dgm:bulletEnabled val="1"/>
        </dgm:presLayoutVars>
      </dgm:prSet>
      <dgm:spPr/>
      <dgm:t>
        <a:bodyPr/>
        <a:lstStyle/>
        <a:p>
          <a:endParaRPr lang="fr-CA"/>
        </a:p>
      </dgm:t>
    </dgm:pt>
    <dgm:pt modelId="{98D8E445-B74C-423C-B313-839D6AD84EE9}" type="pres">
      <dgm:prSet presAssocID="{2C86120F-7A89-4C26-BE1C-64C78076BA41}" presName="descendantText" presStyleLbl="alignAccFollowNode1" presStyleIdx="8" presStyleCnt="9" custScaleX="108478" custScaleY="106036" custLinFactNeighborX="-1377" custLinFactNeighborY="9590">
        <dgm:presLayoutVars>
          <dgm:bulletEnabled val="1"/>
        </dgm:presLayoutVars>
      </dgm:prSet>
      <dgm:spPr/>
      <dgm:t>
        <a:bodyPr/>
        <a:lstStyle/>
        <a:p>
          <a:endParaRPr lang="fr-CA"/>
        </a:p>
      </dgm:t>
    </dgm:pt>
  </dgm:ptLst>
  <dgm:cxnLst>
    <dgm:cxn modelId="{FAE1E13D-C769-4DD1-92A7-E93793565868}" srcId="{EDC3A9C9-0E51-47AF-8B22-FA62E6B1686B}" destId="{07474CC6-E579-4436-8E9C-2262A04C4BDC}" srcOrd="0" destOrd="0" parTransId="{5358CC6B-5DA5-419B-A8DB-34EF77A73402}" sibTransId="{B1FB6C35-7A95-47DA-91BD-5B0B134FE533}"/>
    <dgm:cxn modelId="{F47F6818-1F5F-4869-B948-5FB73D203308}" srcId="{4D0A43A0-20A6-4288-ADF8-D916BB5DC706}" destId="{5A558ED6-CB79-49D6-AE30-101A5CE56C05}" srcOrd="0" destOrd="0" parTransId="{75C435BA-1B73-4ADB-8EEE-84EBAA4389AC}" sibTransId="{B4C07033-FC12-4454-A2E4-C03CDA563BC5}"/>
    <dgm:cxn modelId="{2DCD6594-B8D2-4173-82D3-3BC92ED973C1}" srcId="{963CBC6E-6DF0-4325-BCF4-1BDCFD7338A9}" destId="{D1624136-989B-4699-B652-E4CDC0AB1745}" srcOrd="7" destOrd="0" parTransId="{B2E73A36-62E2-4079-A615-03403E00F92C}" sibTransId="{FC65E783-671E-4F03-9A1C-514CAF41E607}"/>
    <dgm:cxn modelId="{C2BD42AF-D18A-48AA-B0E2-36DC50BEA09F}" srcId="{963CBC6E-6DF0-4325-BCF4-1BDCFD7338A9}" destId="{2C86120F-7A89-4C26-BE1C-64C78076BA41}" srcOrd="8" destOrd="0" parTransId="{B16B155C-D2DA-4770-848B-3F9ACBA065B2}" sibTransId="{CEA42392-48BC-4DA9-905C-33ED4B6A5418}"/>
    <dgm:cxn modelId="{AC091202-76A4-0B48-BD2D-8FF154138A4A}" type="presOf" srcId="{29F6609A-3C77-40BD-9AE1-FC382C797BF4}" destId="{6E2396DE-706B-4A1F-AEC8-938730C76766}" srcOrd="0" destOrd="0" presId="urn:microsoft.com/office/officeart/2005/8/layout/vList5"/>
    <dgm:cxn modelId="{EB6A0E3B-4B77-3B4E-BADB-EA81424F05CE}" type="presOf" srcId="{4D0A43A0-20A6-4288-ADF8-D916BB5DC706}" destId="{4B791C13-CE9E-4EDD-8ABA-F0F278074100}" srcOrd="0" destOrd="0" presId="urn:microsoft.com/office/officeart/2005/8/layout/vList5"/>
    <dgm:cxn modelId="{983DFB39-C7DB-7B4B-B7CA-DC61F8057648}" type="presOf" srcId="{5BF03BD6-E6AD-4FA9-8B3A-F6C51DE59CAD}" destId="{EBF06BB1-40C7-40DE-996B-E77F272842B0}" srcOrd="0" destOrd="0" presId="urn:microsoft.com/office/officeart/2005/8/layout/vList5"/>
    <dgm:cxn modelId="{443B0EE2-53E3-4659-8BEA-55F064FC4ACF}" srcId="{D1624136-989B-4699-B652-E4CDC0AB1745}" destId="{5608C645-4BB8-490B-A62B-B939A69BD92D}" srcOrd="0" destOrd="0" parTransId="{B90CA07D-23A4-40B1-9415-14856F96A494}" sibTransId="{03AAC113-2BA9-4BDC-BA0A-99E35E00988D}"/>
    <dgm:cxn modelId="{7B85C9E5-07A1-C847-99FA-8B3B05DF7568}" type="presOf" srcId="{07474CC6-E579-4436-8E9C-2262A04C4BDC}" destId="{410BA0A6-4A9C-40B0-924F-77A4F291F4F3}" srcOrd="0" destOrd="0" presId="urn:microsoft.com/office/officeart/2005/8/layout/vList5"/>
    <dgm:cxn modelId="{62A8D7CD-2720-45B8-ACD6-1CFCB60F0F8C}" srcId="{146D27AE-DD18-468A-BA88-7437A6581BD9}" destId="{2D5B9953-62DE-462B-86E0-BFB6F3F016BF}" srcOrd="0" destOrd="0" parTransId="{31C67957-B72F-40A0-928D-5B27DF24A0E2}" sibTransId="{3835EFD8-53B1-4B4A-AE63-710FC2FF135A}"/>
    <dgm:cxn modelId="{1DE27896-8721-48FB-8010-EAE844546650}" srcId="{963CBC6E-6DF0-4325-BCF4-1BDCFD7338A9}" destId="{EDC3A9C9-0E51-47AF-8B22-FA62E6B1686B}" srcOrd="1" destOrd="0" parTransId="{19AEA815-BBE2-4F9C-A921-378EE63B4404}" sibTransId="{5629412E-191C-44EC-8EF3-088EB9A6A6D6}"/>
    <dgm:cxn modelId="{29287A74-9E75-234F-9594-6165D65D914A}" type="presOf" srcId="{6D63D26B-7EBC-4F3C-BD5A-6007BB96E621}" destId="{A97D2FD2-BAB0-40F7-9124-5F692AD59880}" srcOrd="0" destOrd="0" presId="urn:microsoft.com/office/officeart/2005/8/layout/vList5"/>
    <dgm:cxn modelId="{2B2E9A55-F5F3-4F51-AC0D-999DFD1D0CE6}" srcId="{963CBC6E-6DF0-4325-BCF4-1BDCFD7338A9}" destId="{29F6609A-3C77-40BD-9AE1-FC382C797BF4}" srcOrd="0" destOrd="0" parTransId="{CCB9AF62-F777-44EF-BA78-652F228DCBD2}" sibTransId="{852CAA4D-06D4-48EC-93F8-E0163FCC53BE}"/>
    <dgm:cxn modelId="{29CBCF39-6E84-4A67-9B24-31228ADFBCC7}" srcId="{963CBC6E-6DF0-4325-BCF4-1BDCFD7338A9}" destId="{5BF03BD6-E6AD-4FA9-8B3A-F6C51DE59CAD}" srcOrd="2" destOrd="0" parTransId="{4FC05F13-7C87-4150-AAC6-9804AFDE7684}" sibTransId="{B3A77CAD-4E84-46C0-B03F-B1CEAE1FEB23}"/>
    <dgm:cxn modelId="{31B01F9F-2BA1-8043-A843-30D0A4E206B3}" type="presOf" srcId="{2C86120F-7A89-4C26-BE1C-64C78076BA41}" destId="{5A423977-09CA-49D3-81AA-4E15ABDB9396}" srcOrd="0" destOrd="0" presId="urn:microsoft.com/office/officeart/2005/8/layout/vList5"/>
    <dgm:cxn modelId="{183FD3DB-4C4F-8B48-8990-8FDAEE0D442B}" type="presOf" srcId="{EDC3A9C9-0E51-47AF-8B22-FA62E6B1686B}" destId="{63E6D78D-E015-4CC4-9C64-DB2AD73E2E5E}" srcOrd="0" destOrd="0" presId="urn:microsoft.com/office/officeart/2005/8/layout/vList5"/>
    <dgm:cxn modelId="{6DCED483-CDFC-A447-BA89-5723A5CC8F09}" type="presOf" srcId="{9360F07E-0B30-4C16-BAEE-6E0402B9704E}" destId="{98D8E445-B74C-423C-B313-839D6AD84EE9}" srcOrd="0" destOrd="0" presId="urn:microsoft.com/office/officeart/2005/8/layout/vList5"/>
    <dgm:cxn modelId="{B6044B13-C5C1-4D3A-BFE5-B451AC40D0A5}" srcId="{963CBC6E-6DF0-4325-BCF4-1BDCFD7338A9}" destId="{4D0A43A0-20A6-4288-ADF8-D916BB5DC706}" srcOrd="6" destOrd="0" parTransId="{0B931D97-EFF2-46A4-A3A3-A3F42095E434}" sibTransId="{E5EA0489-6D29-4995-9EA8-A6008883AF03}"/>
    <dgm:cxn modelId="{27CA8D5C-EB53-4BB8-99DB-F363417074EA}" srcId="{29F6609A-3C77-40BD-9AE1-FC382C797BF4}" destId="{00240A75-97C1-416F-B90C-DABBB78C33DC}" srcOrd="0" destOrd="0" parTransId="{4707D1EE-DABA-4BD1-A30E-96F573713F75}" sibTransId="{C56CDF11-E144-44CE-880C-B6717E1270EF}"/>
    <dgm:cxn modelId="{7F62A55C-1802-4C4F-B3A8-EDA00129A933}" srcId="{2C86120F-7A89-4C26-BE1C-64C78076BA41}" destId="{9360F07E-0B30-4C16-BAEE-6E0402B9704E}" srcOrd="0" destOrd="0" parTransId="{8063BEA4-E56B-4A62-9076-0BB3DDBAC478}" sibTransId="{DD93D5EE-E8F4-4A4B-B20D-2DD4CA154D97}"/>
    <dgm:cxn modelId="{75B0EF02-592E-4F86-B69E-4FC5C469DA6F}" srcId="{5BF03BD6-E6AD-4FA9-8B3A-F6C51DE59CAD}" destId="{B9231F99-756A-4BED-8B19-03EFABF7FD5E}" srcOrd="0" destOrd="0" parTransId="{0B74BE22-5705-4684-B9AD-9C0BACC82C24}" sibTransId="{F7CE3967-3D48-43FA-BDEC-42A2AC8A8525}"/>
    <dgm:cxn modelId="{814F511B-3601-C648-8E9B-2C3B56DE5033}" type="presOf" srcId="{B9231F99-756A-4BED-8B19-03EFABF7FD5E}" destId="{4772B391-10B7-4561-8DE5-29FA00364078}" srcOrd="0" destOrd="0" presId="urn:microsoft.com/office/officeart/2005/8/layout/vList5"/>
    <dgm:cxn modelId="{05DE957A-F3FB-4523-A901-76DA376FB97B}" srcId="{963CBC6E-6DF0-4325-BCF4-1BDCFD7338A9}" destId="{146D27AE-DD18-468A-BA88-7437A6581BD9}" srcOrd="5" destOrd="0" parTransId="{C2BC4473-738D-4E4D-881E-2F50C7E1A411}" sibTransId="{529D1CAC-D2F4-42F1-9646-4108FF76866B}"/>
    <dgm:cxn modelId="{988568B1-5E4B-4F4F-8850-5DBE4C796C02}" type="presOf" srcId="{5A558ED6-CB79-49D6-AE30-101A5CE56C05}" destId="{51D74AB6-A4AC-47B8-B40F-13BC9073FE95}" srcOrd="0" destOrd="0" presId="urn:microsoft.com/office/officeart/2005/8/layout/vList5"/>
    <dgm:cxn modelId="{0257B2B1-DC61-2D45-B034-DA62001D3C70}" type="presOf" srcId="{963CBC6E-6DF0-4325-BCF4-1BDCFD7338A9}" destId="{E27C625A-F7BA-4735-B797-F0AE5B2D2A45}" srcOrd="0" destOrd="0" presId="urn:microsoft.com/office/officeart/2005/8/layout/vList5"/>
    <dgm:cxn modelId="{C162E47E-381C-324E-8B94-6F18AE8B058F}" type="presOf" srcId="{500AC722-C87B-4F2B-8A4C-83E5C026DD06}" destId="{C8B42588-97B6-485A-92F3-359A368ABB47}" srcOrd="0" destOrd="0" presId="urn:microsoft.com/office/officeart/2005/8/layout/vList5"/>
    <dgm:cxn modelId="{80D188DF-2B32-E040-B4DD-1595376025D9}" type="presOf" srcId="{2D5B9953-62DE-462B-86E0-BFB6F3F016BF}" destId="{6576CC2F-63B0-40AF-952F-B2CBCD35A700}" srcOrd="0" destOrd="0" presId="urn:microsoft.com/office/officeart/2005/8/layout/vList5"/>
    <dgm:cxn modelId="{9FFD668F-73E9-4AC2-AE79-72208A430EF6}" srcId="{963CBC6E-6DF0-4325-BCF4-1BDCFD7338A9}" destId="{6D63D26B-7EBC-4F3C-BD5A-6007BB96E621}" srcOrd="4" destOrd="0" parTransId="{0A5D303E-AF9A-4FC4-8B9F-0056223ED5BE}" sibTransId="{4DFB17D0-74F0-4E90-8FA3-744529BFDD96}"/>
    <dgm:cxn modelId="{76FE0CDA-3D5F-3D4D-BD9B-033A2D12F72E}" type="presOf" srcId="{146D27AE-DD18-468A-BA88-7437A6581BD9}" destId="{96692C09-2AF0-4910-A519-8F92CA61ADD1}" srcOrd="0" destOrd="0" presId="urn:microsoft.com/office/officeart/2005/8/layout/vList5"/>
    <dgm:cxn modelId="{A84F2FC1-82D8-0842-A458-D3E3F626BF6E}" type="presOf" srcId="{5608C645-4BB8-490B-A62B-B939A69BD92D}" destId="{A1BFCAF7-0CAD-4C86-A606-FBA8719D1D63}" srcOrd="0" destOrd="0" presId="urn:microsoft.com/office/officeart/2005/8/layout/vList5"/>
    <dgm:cxn modelId="{F2F54CFA-1098-8341-A019-7E64988FBAEC}" type="presOf" srcId="{00240A75-97C1-416F-B90C-DABBB78C33DC}" destId="{A622E45F-6A1A-4C37-9E9D-150506A6566B}" srcOrd="0" destOrd="0" presId="urn:microsoft.com/office/officeart/2005/8/layout/vList5"/>
    <dgm:cxn modelId="{F0274788-2DEC-B645-851A-83AC61F8E58B}" type="presOf" srcId="{F02A9245-ED0D-4AC0-8C24-89F5F33C26E0}" destId="{B974396E-4BB9-47E7-8FE4-E5FB59B28058}" srcOrd="0" destOrd="0" presId="urn:microsoft.com/office/officeart/2005/8/layout/vList5"/>
    <dgm:cxn modelId="{BC50733A-B47A-1141-88EB-7584E4346778}" type="presOf" srcId="{D1624136-989B-4699-B652-E4CDC0AB1745}" destId="{18AC0CE2-D529-49AA-9965-477D13E261AD}" srcOrd="0" destOrd="0" presId="urn:microsoft.com/office/officeart/2005/8/layout/vList5"/>
    <dgm:cxn modelId="{88CF2FCF-8776-2649-9F6B-0A2AEB7FFC6C}" type="presOf" srcId="{82D10D42-FAEE-4E29-9627-275AA20A4B6F}" destId="{523DEDEC-CFE8-44D7-9710-AD2F86195974}" srcOrd="0" destOrd="0" presId="urn:microsoft.com/office/officeart/2005/8/layout/vList5"/>
    <dgm:cxn modelId="{F77A3018-18CC-411D-A121-1D0E35152BC0}" srcId="{963CBC6E-6DF0-4325-BCF4-1BDCFD7338A9}" destId="{F02A9245-ED0D-4AC0-8C24-89F5F33C26E0}" srcOrd="3" destOrd="0" parTransId="{61B3D335-05BB-4ECA-90D2-107D2100EEB3}" sibTransId="{E161B44B-9BA3-4AD0-9F54-D0FECBAE82F5}"/>
    <dgm:cxn modelId="{825B74BD-618E-493B-85D7-093C3DB662DF}" srcId="{F02A9245-ED0D-4AC0-8C24-89F5F33C26E0}" destId="{82D10D42-FAEE-4E29-9627-275AA20A4B6F}" srcOrd="0" destOrd="0" parTransId="{F9381120-E38C-4AD8-8BAD-E4CC4AA73CBF}" sibTransId="{88A13424-2677-4E8D-971A-178A3FC51B03}"/>
    <dgm:cxn modelId="{E0CB4C95-9DE9-41A6-82E2-659E50253512}" srcId="{6D63D26B-7EBC-4F3C-BD5A-6007BB96E621}" destId="{500AC722-C87B-4F2B-8A4C-83E5C026DD06}" srcOrd="0" destOrd="0" parTransId="{30781BF5-4AD8-4F9A-833A-AF452AA086DF}" sibTransId="{FA94182A-7A9F-48CF-9A84-CB87DB864A1A}"/>
    <dgm:cxn modelId="{907926F0-BB6A-654A-BE53-A6BCBEBA7B17}" type="presParOf" srcId="{E27C625A-F7BA-4735-B797-F0AE5B2D2A45}" destId="{4B3EADAE-30B9-4FF2-9579-2EBF52F38CF6}" srcOrd="0" destOrd="0" presId="urn:microsoft.com/office/officeart/2005/8/layout/vList5"/>
    <dgm:cxn modelId="{685AA0F1-355B-1740-A952-97FEEE05A3AC}" type="presParOf" srcId="{4B3EADAE-30B9-4FF2-9579-2EBF52F38CF6}" destId="{6E2396DE-706B-4A1F-AEC8-938730C76766}" srcOrd="0" destOrd="0" presId="urn:microsoft.com/office/officeart/2005/8/layout/vList5"/>
    <dgm:cxn modelId="{CF661326-3642-944E-A3AA-F30650A8076F}" type="presParOf" srcId="{4B3EADAE-30B9-4FF2-9579-2EBF52F38CF6}" destId="{A622E45F-6A1A-4C37-9E9D-150506A6566B}" srcOrd="1" destOrd="0" presId="urn:microsoft.com/office/officeart/2005/8/layout/vList5"/>
    <dgm:cxn modelId="{5BF59991-58C8-C248-8521-0874BB7A40AC}" type="presParOf" srcId="{E27C625A-F7BA-4735-B797-F0AE5B2D2A45}" destId="{33CBD339-804D-44CC-8EEA-3AFB2DC7E01A}" srcOrd="1" destOrd="0" presId="urn:microsoft.com/office/officeart/2005/8/layout/vList5"/>
    <dgm:cxn modelId="{C0578091-A0A3-F447-8071-FB5230305ED4}" type="presParOf" srcId="{E27C625A-F7BA-4735-B797-F0AE5B2D2A45}" destId="{35B12CF6-D925-4AE7-B292-059CD498E86F}" srcOrd="2" destOrd="0" presId="urn:microsoft.com/office/officeart/2005/8/layout/vList5"/>
    <dgm:cxn modelId="{FB7DC4BB-9D38-514E-8ADF-5AB32087CBC9}" type="presParOf" srcId="{35B12CF6-D925-4AE7-B292-059CD498E86F}" destId="{63E6D78D-E015-4CC4-9C64-DB2AD73E2E5E}" srcOrd="0" destOrd="0" presId="urn:microsoft.com/office/officeart/2005/8/layout/vList5"/>
    <dgm:cxn modelId="{F6CE867B-AD8A-474F-AC0C-02133A823E79}" type="presParOf" srcId="{35B12CF6-D925-4AE7-B292-059CD498E86F}" destId="{410BA0A6-4A9C-40B0-924F-77A4F291F4F3}" srcOrd="1" destOrd="0" presId="urn:microsoft.com/office/officeart/2005/8/layout/vList5"/>
    <dgm:cxn modelId="{829D6A7B-CAF2-944B-8A08-BC2C5F53B1F3}" type="presParOf" srcId="{E27C625A-F7BA-4735-B797-F0AE5B2D2A45}" destId="{045D1C73-685D-4C44-A47C-371D3385A395}" srcOrd="3" destOrd="0" presId="urn:microsoft.com/office/officeart/2005/8/layout/vList5"/>
    <dgm:cxn modelId="{F694501B-656A-B149-81AC-12376F9C802B}" type="presParOf" srcId="{E27C625A-F7BA-4735-B797-F0AE5B2D2A45}" destId="{377997B7-44CD-4B9C-A5A9-D675302F3A9D}" srcOrd="4" destOrd="0" presId="urn:microsoft.com/office/officeart/2005/8/layout/vList5"/>
    <dgm:cxn modelId="{2EBE34A1-83A0-8A49-9948-F48B9595309E}" type="presParOf" srcId="{377997B7-44CD-4B9C-A5A9-D675302F3A9D}" destId="{EBF06BB1-40C7-40DE-996B-E77F272842B0}" srcOrd="0" destOrd="0" presId="urn:microsoft.com/office/officeart/2005/8/layout/vList5"/>
    <dgm:cxn modelId="{81F978BA-A915-4F4C-8F8C-0A44F67D6881}" type="presParOf" srcId="{377997B7-44CD-4B9C-A5A9-D675302F3A9D}" destId="{4772B391-10B7-4561-8DE5-29FA00364078}" srcOrd="1" destOrd="0" presId="urn:microsoft.com/office/officeart/2005/8/layout/vList5"/>
    <dgm:cxn modelId="{53B7AEED-9672-D841-B16D-23B90E0AD077}" type="presParOf" srcId="{E27C625A-F7BA-4735-B797-F0AE5B2D2A45}" destId="{5CF8E953-0ABF-4950-A234-5D7F73F85026}" srcOrd="5" destOrd="0" presId="urn:microsoft.com/office/officeart/2005/8/layout/vList5"/>
    <dgm:cxn modelId="{21CC790C-0B3A-FB4D-BC6D-D7501D71A057}" type="presParOf" srcId="{E27C625A-F7BA-4735-B797-F0AE5B2D2A45}" destId="{F13E50DA-3943-489D-AF24-FA0365AB5003}" srcOrd="6" destOrd="0" presId="urn:microsoft.com/office/officeart/2005/8/layout/vList5"/>
    <dgm:cxn modelId="{9D0BF20E-F024-B340-B3BE-E74A09A46C8A}" type="presParOf" srcId="{F13E50DA-3943-489D-AF24-FA0365AB5003}" destId="{B974396E-4BB9-47E7-8FE4-E5FB59B28058}" srcOrd="0" destOrd="0" presId="urn:microsoft.com/office/officeart/2005/8/layout/vList5"/>
    <dgm:cxn modelId="{C9851C9A-AE03-6C47-B5AC-D7402F17C57F}" type="presParOf" srcId="{F13E50DA-3943-489D-AF24-FA0365AB5003}" destId="{523DEDEC-CFE8-44D7-9710-AD2F86195974}" srcOrd="1" destOrd="0" presId="urn:microsoft.com/office/officeart/2005/8/layout/vList5"/>
    <dgm:cxn modelId="{F3DAA035-A94F-674F-BEDA-81EECA4B7733}" type="presParOf" srcId="{E27C625A-F7BA-4735-B797-F0AE5B2D2A45}" destId="{69E90503-554C-4C9A-8D2E-18269318B604}" srcOrd="7" destOrd="0" presId="urn:microsoft.com/office/officeart/2005/8/layout/vList5"/>
    <dgm:cxn modelId="{A9FC3646-E2D5-8544-AC60-B2EA49EA1014}" type="presParOf" srcId="{E27C625A-F7BA-4735-B797-F0AE5B2D2A45}" destId="{07572F1A-A8C1-4A25-B875-5BAF32A61DA3}" srcOrd="8" destOrd="0" presId="urn:microsoft.com/office/officeart/2005/8/layout/vList5"/>
    <dgm:cxn modelId="{42F0B460-8B70-E643-AF28-0E8136D43731}" type="presParOf" srcId="{07572F1A-A8C1-4A25-B875-5BAF32A61DA3}" destId="{A97D2FD2-BAB0-40F7-9124-5F692AD59880}" srcOrd="0" destOrd="0" presId="urn:microsoft.com/office/officeart/2005/8/layout/vList5"/>
    <dgm:cxn modelId="{42CAF719-34AD-D142-AC0D-2262E0B14B42}" type="presParOf" srcId="{07572F1A-A8C1-4A25-B875-5BAF32A61DA3}" destId="{C8B42588-97B6-485A-92F3-359A368ABB47}" srcOrd="1" destOrd="0" presId="urn:microsoft.com/office/officeart/2005/8/layout/vList5"/>
    <dgm:cxn modelId="{74F315CE-8504-C84D-9077-88DB534B9908}" type="presParOf" srcId="{E27C625A-F7BA-4735-B797-F0AE5B2D2A45}" destId="{B05F4645-4E3C-4075-B09E-FCADA6654F4F}" srcOrd="9" destOrd="0" presId="urn:microsoft.com/office/officeart/2005/8/layout/vList5"/>
    <dgm:cxn modelId="{D690AF82-F80C-944F-9D06-82CADB7C1CAE}" type="presParOf" srcId="{E27C625A-F7BA-4735-B797-F0AE5B2D2A45}" destId="{BA95A97C-0926-457C-A495-05BD9B39935D}" srcOrd="10" destOrd="0" presId="urn:microsoft.com/office/officeart/2005/8/layout/vList5"/>
    <dgm:cxn modelId="{0E87413E-D2B4-704A-B354-C1FF0B3D8C80}" type="presParOf" srcId="{BA95A97C-0926-457C-A495-05BD9B39935D}" destId="{96692C09-2AF0-4910-A519-8F92CA61ADD1}" srcOrd="0" destOrd="0" presId="urn:microsoft.com/office/officeart/2005/8/layout/vList5"/>
    <dgm:cxn modelId="{73322791-2701-B749-A4D3-DD8E94FEC101}" type="presParOf" srcId="{BA95A97C-0926-457C-A495-05BD9B39935D}" destId="{6576CC2F-63B0-40AF-952F-B2CBCD35A700}" srcOrd="1" destOrd="0" presId="urn:microsoft.com/office/officeart/2005/8/layout/vList5"/>
    <dgm:cxn modelId="{F86DAD31-71CB-F44A-9FF1-740FC0092F0E}" type="presParOf" srcId="{E27C625A-F7BA-4735-B797-F0AE5B2D2A45}" destId="{17C3E46D-118B-4201-ACB4-170CC9E0E00B}" srcOrd="11" destOrd="0" presId="urn:microsoft.com/office/officeart/2005/8/layout/vList5"/>
    <dgm:cxn modelId="{183CCE5A-7C38-3447-AC0F-AA3C56E40E5E}" type="presParOf" srcId="{E27C625A-F7BA-4735-B797-F0AE5B2D2A45}" destId="{F12A085D-ACC6-43F2-A861-54FD9CD3AC3E}" srcOrd="12" destOrd="0" presId="urn:microsoft.com/office/officeart/2005/8/layout/vList5"/>
    <dgm:cxn modelId="{B6695EC8-B710-7649-BCBC-58E69015C004}" type="presParOf" srcId="{F12A085D-ACC6-43F2-A861-54FD9CD3AC3E}" destId="{4B791C13-CE9E-4EDD-8ABA-F0F278074100}" srcOrd="0" destOrd="0" presId="urn:microsoft.com/office/officeart/2005/8/layout/vList5"/>
    <dgm:cxn modelId="{6DD2B0BC-4F6C-BD42-ADE5-B9CB302F7978}" type="presParOf" srcId="{F12A085D-ACC6-43F2-A861-54FD9CD3AC3E}" destId="{51D74AB6-A4AC-47B8-B40F-13BC9073FE95}" srcOrd="1" destOrd="0" presId="urn:microsoft.com/office/officeart/2005/8/layout/vList5"/>
    <dgm:cxn modelId="{C7483A74-7F26-C347-A5C4-4974D75AC1EB}" type="presParOf" srcId="{E27C625A-F7BA-4735-B797-F0AE5B2D2A45}" destId="{69F6BD12-37C9-4C14-8CBC-9C289EED85DC}" srcOrd="13" destOrd="0" presId="urn:microsoft.com/office/officeart/2005/8/layout/vList5"/>
    <dgm:cxn modelId="{417090CC-8C6B-4344-BE83-99B01D7F508D}" type="presParOf" srcId="{E27C625A-F7BA-4735-B797-F0AE5B2D2A45}" destId="{96A7F707-E7D8-4598-B471-C02B71871490}" srcOrd="14" destOrd="0" presId="urn:microsoft.com/office/officeart/2005/8/layout/vList5"/>
    <dgm:cxn modelId="{9D8EEE96-4695-074C-985E-36E4D5716AF4}" type="presParOf" srcId="{96A7F707-E7D8-4598-B471-C02B71871490}" destId="{18AC0CE2-D529-49AA-9965-477D13E261AD}" srcOrd="0" destOrd="0" presId="urn:microsoft.com/office/officeart/2005/8/layout/vList5"/>
    <dgm:cxn modelId="{D9637197-F58E-E945-A3DF-34B607E80F0F}" type="presParOf" srcId="{96A7F707-E7D8-4598-B471-C02B71871490}" destId="{A1BFCAF7-0CAD-4C86-A606-FBA8719D1D63}" srcOrd="1" destOrd="0" presId="urn:microsoft.com/office/officeart/2005/8/layout/vList5"/>
    <dgm:cxn modelId="{8E9696AA-4C2D-CE41-8169-2BD17AE5BADD}" type="presParOf" srcId="{E27C625A-F7BA-4735-B797-F0AE5B2D2A45}" destId="{4EB79E58-C8C1-46F3-B230-20EC39BDACAB}" srcOrd="15" destOrd="0" presId="urn:microsoft.com/office/officeart/2005/8/layout/vList5"/>
    <dgm:cxn modelId="{CA7E7343-2523-4449-91D8-0D1CDBA2F9B0}" type="presParOf" srcId="{E27C625A-F7BA-4735-B797-F0AE5B2D2A45}" destId="{000B9AFB-5473-4F14-94BB-52F24629D148}" srcOrd="16" destOrd="0" presId="urn:microsoft.com/office/officeart/2005/8/layout/vList5"/>
    <dgm:cxn modelId="{D505EA0D-1316-3245-BB28-7330CDFA38E0}" type="presParOf" srcId="{000B9AFB-5473-4F14-94BB-52F24629D148}" destId="{5A423977-09CA-49D3-81AA-4E15ABDB9396}" srcOrd="0" destOrd="0" presId="urn:microsoft.com/office/officeart/2005/8/layout/vList5"/>
    <dgm:cxn modelId="{896FF230-C289-AC46-96DC-610D40D83CCA}" type="presParOf" srcId="{000B9AFB-5473-4F14-94BB-52F24629D148}" destId="{98D8E445-B74C-423C-B313-839D6AD84EE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20F0D9-566B-4EBD-9D44-D9141D9AA36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06B596EB-3437-4F66-9A16-0AC9D6A0B5BB}">
      <dgm:prSet phldrT="[Text]" custT="1"/>
      <dgm:spPr/>
      <dgm:t>
        <a:bodyPr/>
        <a:lstStyle/>
        <a:p>
          <a:r>
            <a:rPr lang="en-US" sz="1500" b="1" smtClean="0"/>
            <a:t>Use audience data to reach your target demo at scale on premium sites.</a:t>
          </a:r>
          <a:endParaRPr lang="en-US" sz="1500" dirty="0"/>
        </a:p>
      </dgm:t>
    </dgm:pt>
    <dgm:pt modelId="{DF35DE54-E157-4F1E-81AF-FDB4086E5A89}" type="parTrans" cxnId="{CC1636F8-70A0-4166-9A50-D52EA6DFC408}">
      <dgm:prSet/>
      <dgm:spPr/>
      <dgm:t>
        <a:bodyPr/>
        <a:lstStyle/>
        <a:p>
          <a:endParaRPr lang="en-US" sz="1500"/>
        </a:p>
      </dgm:t>
    </dgm:pt>
    <dgm:pt modelId="{0D6B610A-2D2F-4F1C-A5F0-FF14BBFD65C2}" type="sibTrans" cxnId="{CC1636F8-70A0-4166-9A50-D52EA6DFC408}">
      <dgm:prSet/>
      <dgm:spPr/>
      <dgm:t>
        <a:bodyPr/>
        <a:lstStyle/>
        <a:p>
          <a:endParaRPr lang="en-US" sz="1500"/>
        </a:p>
      </dgm:t>
    </dgm:pt>
    <dgm:pt modelId="{B886FD12-6D02-461E-A5A8-15326ACD939F}">
      <dgm:prSet phldrT="[Text]" custT="1"/>
      <dgm:spPr/>
      <dgm:t>
        <a:bodyPr/>
        <a:lstStyle/>
        <a:p>
          <a:r>
            <a:rPr lang="en-US" sz="1500" b="1" smtClean="0"/>
            <a:t>Application of global frequency cap across all channels and publishers</a:t>
          </a:r>
          <a:endParaRPr lang="en-US" sz="1500" b="1" dirty="0"/>
        </a:p>
      </dgm:t>
    </dgm:pt>
    <dgm:pt modelId="{4C48A037-2C85-4822-A7D5-419750C86321}" type="parTrans" cxnId="{951A2DD4-EA3E-4293-8769-67AEC856B5C6}">
      <dgm:prSet/>
      <dgm:spPr/>
      <dgm:t>
        <a:bodyPr/>
        <a:lstStyle/>
        <a:p>
          <a:endParaRPr lang="en-US" sz="1500"/>
        </a:p>
      </dgm:t>
    </dgm:pt>
    <dgm:pt modelId="{C7A2BF94-7F41-41C3-B099-70F164687A63}" type="sibTrans" cxnId="{951A2DD4-EA3E-4293-8769-67AEC856B5C6}">
      <dgm:prSet/>
      <dgm:spPr/>
      <dgm:t>
        <a:bodyPr/>
        <a:lstStyle/>
        <a:p>
          <a:endParaRPr lang="en-US" sz="1500"/>
        </a:p>
      </dgm:t>
    </dgm:pt>
    <dgm:pt modelId="{3DEAB799-39F6-458D-98FA-EA801E499B34}">
      <dgm:prSet phldrT="[Text]" custT="1"/>
      <dgm:spPr/>
      <dgm:t>
        <a:bodyPr/>
        <a:lstStyle/>
        <a:p>
          <a:r>
            <a:rPr lang="en-US" sz="1500" b="1" smtClean="0"/>
            <a:t>Transparency, data and ability to optimize placements afforded by a DSP</a:t>
          </a:r>
          <a:endParaRPr lang="en-US" sz="1500" b="1" dirty="0"/>
        </a:p>
      </dgm:t>
    </dgm:pt>
    <dgm:pt modelId="{A853AEF3-496F-44AB-BFFF-29CF3178AD84}" type="parTrans" cxnId="{1DEEE077-0869-4915-BBA9-7FC5E3A939F9}">
      <dgm:prSet/>
      <dgm:spPr/>
      <dgm:t>
        <a:bodyPr/>
        <a:lstStyle/>
        <a:p>
          <a:endParaRPr lang="en-US" sz="1500"/>
        </a:p>
      </dgm:t>
    </dgm:pt>
    <dgm:pt modelId="{16A4208D-A418-483D-B72B-AE79C14C75C8}" type="sibTrans" cxnId="{1DEEE077-0869-4915-BBA9-7FC5E3A939F9}">
      <dgm:prSet/>
      <dgm:spPr/>
      <dgm:t>
        <a:bodyPr/>
        <a:lstStyle/>
        <a:p>
          <a:endParaRPr lang="en-US" sz="1500"/>
        </a:p>
      </dgm:t>
    </dgm:pt>
    <dgm:pt modelId="{2DD25259-3E98-4503-9D75-2B234A8E77DD}">
      <dgm:prSet phldrT="[Text]" custT="1"/>
      <dgm:spPr/>
      <dgm:t>
        <a:bodyPr/>
        <a:lstStyle/>
        <a:p>
          <a:r>
            <a:rPr lang="en-US" sz="1500" b="1" smtClean="0"/>
            <a:t>See how premium publishers falls into the larger attribution picture</a:t>
          </a:r>
          <a:endParaRPr lang="en-US" sz="1500" b="1" dirty="0"/>
        </a:p>
      </dgm:t>
    </dgm:pt>
    <dgm:pt modelId="{0C290B21-DB6E-47DF-9BB5-3D97A9DB76A0}" type="parTrans" cxnId="{538D944E-D1D9-400F-ADF7-F407FA0EF7A1}">
      <dgm:prSet/>
      <dgm:spPr/>
      <dgm:t>
        <a:bodyPr/>
        <a:lstStyle/>
        <a:p>
          <a:endParaRPr lang="en-US" sz="1500"/>
        </a:p>
      </dgm:t>
    </dgm:pt>
    <dgm:pt modelId="{83EF6454-4450-4AD9-9BF1-5CC58CB26AFA}" type="sibTrans" cxnId="{538D944E-D1D9-400F-ADF7-F407FA0EF7A1}">
      <dgm:prSet/>
      <dgm:spPr/>
      <dgm:t>
        <a:bodyPr/>
        <a:lstStyle/>
        <a:p>
          <a:endParaRPr lang="en-US" sz="1500"/>
        </a:p>
      </dgm:t>
    </dgm:pt>
    <dgm:pt modelId="{F448CCAA-6EC2-4D37-8880-191EACE270C7}" type="pres">
      <dgm:prSet presAssocID="{1520F0D9-566B-4EBD-9D44-D9141D9AA36B}" presName="Name0" presStyleCnt="0">
        <dgm:presLayoutVars>
          <dgm:chMax val="7"/>
          <dgm:chPref val="7"/>
          <dgm:dir/>
        </dgm:presLayoutVars>
      </dgm:prSet>
      <dgm:spPr/>
      <dgm:t>
        <a:bodyPr/>
        <a:lstStyle/>
        <a:p>
          <a:endParaRPr lang="en-US"/>
        </a:p>
      </dgm:t>
    </dgm:pt>
    <dgm:pt modelId="{4CD5342C-B4FE-4728-A3DC-72CB18CE992D}" type="pres">
      <dgm:prSet presAssocID="{1520F0D9-566B-4EBD-9D44-D9141D9AA36B}" presName="Name1" presStyleCnt="0"/>
      <dgm:spPr/>
      <dgm:t>
        <a:bodyPr/>
        <a:lstStyle/>
        <a:p>
          <a:endParaRPr lang="en-US"/>
        </a:p>
      </dgm:t>
    </dgm:pt>
    <dgm:pt modelId="{8E342EAC-62D5-4776-B0C2-E87A9A895B78}" type="pres">
      <dgm:prSet presAssocID="{1520F0D9-566B-4EBD-9D44-D9141D9AA36B}" presName="cycle" presStyleCnt="0"/>
      <dgm:spPr/>
      <dgm:t>
        <a:bodyPr/>
        <a:lstStyle/>
        <a:p>
          <a:endParaRPr lang="en-US"/>
        </a:p>
      </dgm:t>
    </dgm:pt>
    <dgm:pt modelId="{19F41117-EC37-44C6-96B1-3791B1D9F58B}" type="pres">
      <dgm:prSet presAssocID="{1520F0D9-566B-4EBD-9D44-D9141D9AA36B}" presName="srcNode" presStyleLbl="node1" presStyleIdx="0" presStyleCnt="4"/>
      <dgm:spPr/>
      <dgm:t>
        <a:bodyPr/>
        <a:lstStyle/>
        <a:p>
          <a:endParaRPr lang="en-US"/>
        </a:p>
      </dgm:t>
    </dgm:pt>
    <dgm:pt modelId="{0FBE503D-0A08-410C-AB59-2C3BCED727D2}" type="pres">
      <dgm:prSet presAssocID="{1520F0D9-566B-4EBD-9D44-D9141D9AA36B}" presName="conn" presStyleLbl="parChTrans1D2" presStyleIdx="0" presStyleCnt="1"/>
      <dgm:spPr/>
      <dgm:t>
        <a:bodyPr/>
        <a:lstStyle/>
        <a:p>
          <a:endParaRPr lang="en-US"/>
        </a:p>
      </dgm:t>
    </dgm:pt>
    <dgm:pt modelId="{A679DA7F-B6E6-4057-A963-24D18A21BF68}" type="pres">
      <dgm:prSet presAssocID="{1520F0D9-566B-4EBD-9D44-D9141D9AA36B}" presName="extraNode" presStyleLbl="node1" presStyleIdx="0" presStyleCnt="4"/>
      <dgm:spPr/>
      <dgm:t>
        <a:bodyPr/>
        <a:lstStyle/>
        <a:p>
          <a:endParaRPr lang="en-US"/>
        </a:p>
      </dgm:t>
    </dgm:pt>
    <dgm:pt modelId="{F9465A3E-06FD-4ED8-9372-A943DEEE6924}" type="pres">
      <dgm:prSet presAssocID="{1520F0D9-566B-4EBD-9D44-D9141D9AA36B}" presName="dstNode" presStyleLbl="node1" presStyleIdx="0" presStyleCnt="4"/>
      <dgm:spPr/>
      <dgm:t>
        <a:bodyPr/>
        <a:lstStyle/>
        <a:p>
          <a:endParaRPr lang="en-US"/>
        </a:p>
      </dgm:t>
    </dgm:pt>
    <dgm:pt modelId="{258970F3-A8C5-411D-BC6B-7B2193536255}" type="pres">
      <dgm:prSet presAssocID="{06B596EB-3437-4F66-9A16-0AC9D6A0B5BB}" presName="text_1" presStyleLbl="node1" presStyleIdx="0" presStyleCnt="4">
        <dgm:presLayoutVars>
          <dgm:bulletEnabled val="1"/>
        </dgm:presLayoutVars>
      </dgm:prSet>
      <dgm:spPr/>
      <dgm:t>
        <a:bodyPr/>
        <a:lstStyle/>
        <a:p>
          <a:endParaRPr lang="en-US"/>
        </a:p>
      </dgm:t>
    </dgm:pt>
    <dgm:pt modelId="{C1043FA0-84A8-48E2-9C03-9DBC2083402A}" type="pres">
      <dgm:prSet presAssocID="{06B596EB-3437-4F66-9A16-0AC9D6A0B5BB}" presName="accent_1" presStyleCnt="0"/>
      <dgm:spPr/>
      <dgm:t>
        <a:bodyPr/>
        <a:lstStyle/>
        <a:p>
          <a:endParaRPr lang="en-US"/>
        </a:p>
      </dgm:t>
    </dgm:pt>
    <dgm:pt modelId="{DBE5AECC-6AF0-4539-A6AC-C1FB76197632}" type="pres">
      <dgm:prSet presAssocID="{06B596EB-3437-4F66-9A16-0AC9D6A0B5BB}" presName="accentRepeatNode" presStyleLbl="solidFgAcc1" presStyleIdx="0" presStyleCnt="4"/>
      <dgm:spPr/>
      <dgm:t>
        <a:bodyPr/>
        <a:lstStyle/>
        <a:p>
          <a:endParaRPr lang="en-US"/>
        </a:p>
      </dgm:t>
    </dgm:pt>
    <dgm:pt modelId="{68D967C7-F112-4494-8F27-220F59EA03C4}" type="pres">
      <dgm:prSet presAssocID="{B886FD12-6D02-461E-A5A8-15326ACD939F}" presName="text_2" presStyleLbl="node1" presStyleIdx="1" presStyleCnt="4">
        <dgm:presLayoutVars>
          <dgm:bulletEnabled val="1"/>
        </dgm:presLayoutVars>
      </dgm:prSet>
      <dgm:spPr/>
      <dgm:t>
        <a:bodyPr/>
        <a:lstStyle/>
        <a:p>
          <a:endParaRPr lang="en-US"/>
        </a:p>
      </dgm:t>
    </dgm:pt>
    <dgm:pt modelId="{ABCE3557-BE22-47DD-AAA2-C615415C232A}" type="pres">
      <dgm:prSet presAssocID="{B886FD12-6D02-461E-A5A8-15326ACD939F}" presName="accent_2" presStyleCnt="0"/>
      <dgm:spPr/>
      <dgm:t>
        <a:bodyPr/>
        <a:lstStyle/>
        <a:p>
          <a:endParaRPr lang="en-US"/>
        </a:p>
      </dgm:t>
    </dgm:pt>
    <dgm:pt modelId="{06072471-BD73-4AE5-A382-600A22FDD901}" type="pres">
      <dgm:prSet presAssocID="{B886FD12-6D02-461E-A5A8-15326ACD939F}" presName="accentRepeatNode" presStyleLbl="solidFgAcc1" presStyleIdx="1" presStyleCnt="4"/>
      <dgm:spPr/>
      <dgm:t>
        <a:bodyPr/>
        <a:lstStyle/>
        <a:p>
          <a:endParaRPr lang="en-US"/>
        </a:p>
      </dgm:t>
    </dgm:pt>
    <dgm:pt modelId="{C172F610-4201-485C-BE75-BAF23B821B9B}" type="pres">
      <dgm:prSet presAssocID="{3DEAB799-39F6-458D-98FA-EA801E499B34}" presName="text_3" presStyleLbl="node1" presStyleIdx="2" presStyleCnt="4" custLinFactNeighborY="-1620">
        <dgm:presLayoutVars>
          <dgm:bulletEnabled val="1"/>
        </dgm:presLayoutVars>
      </dgm:prSet>
      <dgm:spPr/>
      <dgm:t>
        <a:bodyPr/>
        <a:lstStyle/>
        <a:p>
          <a:endParaRPr lang="en-US"/>
        </a:p>
      </dgm:t>
    </dgm:pt>
    <dgm:pt modelId="{61397514-726A-441D-BAA3-015ED24481FA}" type="pres">
      <dgm:prSet presAssocID="{3DEAB799-39F6-458D-98FA-EA801E499B34}" presName="accent_3" presStyleCnt="0"/>
      <dgm:spPr/>
      <dgm:t>
        <a:bodyPr/>
        <a:lstStyle/>
        <a:p>
          <a:endParaRPr lang="en-US"/>
        </a:p>
      </dgm:t>
    </dgm:pt>
    <dgm:pt modelId="{35AB8D94-2E87-4003-AE26-8E31F99480BB}" type="pres">
      <dgm:prSet presAssocID="{3DEAB799-39F6-458D-98FA-EA801E499B34}" presName="accentRepeatNode" presStyleLbl="solidFgAcc1" presStyleIdx="2" presStyleCnt="4"/>
      <dgm:spPr/>
      <dgm:t>
        <a:bodyPr/>
        <a:lstStyle/>
        <a:p>
          <a:endParaRPr lang="en-US"/>
        </a:p>
      </dgm:t>
    </dgm:pt>
    <dgm:pt modelId="{D62C161B-A874-4320-BFCA-08AD3ED42F2D}" type="pres">
      <dgm:prSet presAssocID="{2DD25259-3E98-4503-9D75-2B234A8E77DD}" presName="text_4" presStyleLbl="node1" presStyleIdx="3" presStyleCnt="4">
        <dgm:presLayoutVars>
          <dgm:bulletEnabled val="1"/>
        </dgm:presLayoutVars>
      </dgm:prSet>
      <dgm:spPr/>
      <dgm:t>
        <a:bodyPr/>
        <a:lstStyle/>
        <a:p>
          <a:endParaRPr lang="en-US"/>
        </a:p>
      </dgm:t>
    </dgm:pt>
    <dgm:pt modelId="{6743B137-0D6C-4D65-9221-396D4A95C012}" type="pres">
      <dgm:prSet presAssocID="{2DD25259-3E98-4503-9D75-2B234A8E77DD}" presName="accent_4" presStyleCnt="0"/>
      <dgm:spPr/>
      <dgm:t>
        <a:bodyPr/>
        <a:lstStyle/>
        <a:p>
          <a:endParaRPr lang="en-US"/>
        </a:p>
      </dgm:t>
    </dgm:pt>
    <dgm:pt modelId="{ED7E539A-032F-48E2-AA5F-3D00458E9C21}" type="pres">
      <dgm:prSet presAssocID="{2DD25259-3E98-4503-9D75-2B234A8E77DD}" presName="accentRepeatNode" presStyleLbl="solidFgAcc1" presStyleIdx="3" presStyleCnt="4"/>
      <dgm:spPr/>
      <dgm:t>
        <a:bodyPr/>
        <a:lstStyle/>
        <a:p>
          <a:endParaRPr lang="en-US"/>
        </a:p>
      </dgm:t>
    </dgm:pt>
  </dgm:ptLst>
  <dgm:cxnLst>
    <dgm:cxn modelId="{1DEEE077-0869-4915-BBA9-7FC5E3A939F9}" srcId="{1520F0D9-566B-4EBD-9D44-D9141D9AA36B}" destId="{3DEAB799-39F6-458D-98FA-EA801E499B34}" srcOrd="2" destOrd="0" parTransId="{A853AEF3-496F-44AB-BFFF-29CF3178AD84}" sibTransId="{16A4208D-A418-483D-B72B-AE79C14C75C8}"/>
    <dgm:cxn modelId="{9C6685D7-C0CA-E243-8B8F-AB181DEA9C14}" type="presOf" srcId="{06B596EB-3437-4F66-9A16-0AC9D6A0B5BB}" destId="{258970F3-A8C5-411D-BC6B-7B2193536255}" srcOrd="0" destOrd="0" presId="urn:microsoft.com/office/officeart/2008/layout/VerticalCurvedList"/>
    <dgm:cxn modelId="{CC1636F8-70A0-4166-9A50-D52EA6DFC408}" srcId="{1520F0D9-566B-4EBD-9D44-D9141D9AA36B}" destId="{06B596EB-3437-4F66-9A16-0AC9D6A0B5BB}" srcOrd="0" destOrd="0" parTransId="{DF35DE54-E157-4F1E-81AF-FDB4086E5A89}" sibTransId="{0D6B610A-2D2F-4F1C-A5F0-FF14BBFD65C2}"/>
    <dgm:cxn modelId="{5F51E5B8-BD27-B14B-B9CF-2A4687F1EAC9}" type="presOf" srcId="{3DEAB799-39F6-458D-98FA-EA801E499B34}" destId="{C172F610-4201-485C-BE75-BAF23B821B9B}" srcOrd="0" destOrd="0" presId="urn:microsoft.com/office/officeart/2008/layout/VerticalCurvedList"/>
    <dgm:cxn modelId="{7E2DAEA7-9DD3-164B-A8FC-3108137523C4}" type="presOf" srcId="{1520F0D9-566B-4EBD-9D44-D9141D9AA36B}" destId="{F448CCAA-6EC2-4D37-8880-191EACE270C7}" srcOrd="0" destOrd="0" presId="urn:microsoft.com/office/officeart/2008/layout/VerticalCurvedList"/>
    <dgm:cxn modelId="{951A2DD4-EA3E-4293-8769-67AEC856B5C6}" srcId="{1520F0D9-566B-4EBD-9D44-D9141D9AA36B}" destId="{B886FD12-6D02-461E-A5A8-15326ACD939F}" srcOrd="1" destOrd="0" parTransId="{4C48A037-2C85-4822-A7D5-419750C86321}" sibTransId="{C7A2BF94-7F41-41C3-B099-70F164687A63}"/>
    <dgm:cxn modelId="{1F571D70-75C1-604E-975D-FBF5BF9D03FE}" type="presOf" srcId="{0D6B610A-2D2F-4F1C-A5F0-FF14BBFD65C2}" destId="{0FBE503D-0A08-410C-AB59-2C3BCED727D2}" srcOrd="0" destOrd="0" presId="urn:microsoft.com/office/officeart/2008/layout/VerticalCurvedList"/>
    <dgm:cxn modelId="{538D944E-D1D9-400F-ADF7-F407FA0EF7A1}" srcId="{1520F0D9-566B-4EBD-9D44-D9141D9AA36B}" destId="{2DD25259-3E98-4503-9D75-2B234A8E77DD}" srcOrd="3" destOrd="0" parTransId="{0C290B21-DB6E-47DF-9BB5-3D97A9DB76A0}" sibTransId="{83EF6454-4450-4AD9-9BF1-5CC58CB26AFA}"/>
    <dgm:cxn modelId="{03E3955C-9CD0-0549-87BD-2B9C29B330FA}" type="presOf" srcId="{B886FD12-6D02-461E-A5A8-15326ACD939F}" destId="{68D967C7-F112-4494-8F27-220F59EA03C4}" srcOrd="0" destOrd="0" presId="urn:microsoft.com/office/officeart/2008/layout/VerticalCurvedList"/>
    <dgm:cxn modelId="{9A59A178-6CFC-D946-B17C-9B2603D17E17}" type="presOf" srcId="{2DD25259-3E98-4503-9D75-2B234A8E77DD}" destId="{D62C161B-A874-4320-BFCA-08AD3ED42F2D}" srcOrd="0" destOrd="0" presId="urn:microsoft.com/office/officeart/2008/layout/VerticalCurvedList"/>
    <dgm:cxn modelId="{4378E9AE-AEFA-2246-9FAE-6A79AC1A47E9}" type="presParOf" srcId="{F448CCAA-6EC2-4D37-8880-191EACE270C7}" destId="{4CD5342C-B4FE-4728-A3DC-72CB18CE992D}" srcOrd="0" destOrd="0" presId="urn:microsoft.com/office/officeart/2008/layout/VerticalCurvedList"/>
    <dgm:cxn modelId="{F378B5D1-4DBB-CC45-876A-07AED6CE0735}" type="presParOf" srcId="{4CD5342C-B4FE-4728-A3DC-72CB18CE992D}" destId="{8E342EAC-62D5-4776-B0C2-E87A9A895B78}" srcOrd="0" destOrd="0" presId="urn:microsoft.com/office/officeart/2008/layout/VerticalCurvedList"/>
    <dgm:cxn modelId="{E499EA82-6F0D-C249-8AA8-CBE85BA89F28}" type="presParOf" srcId="{8E342EAC-62D5-4776-B0C2-E87A9A895B78}" destId="{19F41117-EC37-44C6-96B1-3791B1D9F58B}" srcOrd="0" destOrd="0" presId="urn:microsoft.com/office/officeart/2008/layout/VerticalCurvedList"/>
    <dgm:cxn modelId="{D9EC3294-FF95-A344-99B9-82035391D8D6}" type="presParOf" srcId="{8E342EAC-62D5-4776-B0C2-E87A9A895B78}" destId="{0FBE503D-0A08-410C-AB59-2C3BCED727D2}" srcOrd="1" destOrd="0" presId="urn:microsoft.com/office/officeart/2008/layout/VerticalCurvedList"/>
    <dgm:cxn modelId="{2C5E6D3C-1A36-5646-92F1-33D229DD806F}" type="presParOf" srcId="{8E342EAC-62D5-4776-B0C2-E87A9A895B78}" destId="{A679DA7F-B6E6-4057-A963-24D18A21BF68}" srcOrd="2" destOrd="0" presId="urn:microsoft.com/office/officeart/2008/layout/VerticalCurvedList"/>
    <dgm:cxn modelId="{55DE61EA-B072-7241-9ECD-FB2D9B8B0789}" type="presParOf" srcId="{8E342EAC-62D5-4776-B0C2-E87A9A895B78}" destId="{F9465A3E-06FD-4ED8-9372-A943DEEE6924}" srcOrd="3" destOrd="0" presId="urn:microsoft.com/office/officeart/2008/layout/VerticalCurvedList"/>
    <dgm:cxn modelId="{228AF100-C7A3-F743-82E6-B72F01CAB682}" type="presParOf" srcId="{4CD5342C-B4FE-4728-A3DC-72CB18CE992D}" destId="{258970F3-A8C5-411D-BC6B-7B2193536255}" srcOrd="1" destOrd="0" presId="urn:microsoft.com/office/officeart/2008/layout/VerticalCurvedList"/>
    <dgm:cxn modelId="{6864A6E8-8EDE-CA48-9EB9-A5CB9F1C6982}" type="presParOf" srcId="{4CD5342C-B4FE-4728-A3DC-72CB18CE992D}" destId="{C1043FA0-84A8-48E2-9C03-9DBC2083402A}" srcOrd="2" destOrd="0" presId="urn:microsoft.com/office/officeart/2008/layout/VerticalCurvedList"/>
    <dgm:cxn modelId="{B018E400-657C-7743-AA51-23A43E98577D}" type="presParOf" srcId="{C1043FA0-84A8-48E2-9C03-9DBC2083402A}" destId="{DBE5AECC-6AF0-4539-A6AC-C1FB76197632}" srcOrd="0" destOrd="0" presId="urn:microsoft.com/office/officeart/2008/layout/VerticalCurvedList"/>
    <dgm:cxn modelId="{4CB31925-5222-B940-BA2B-3F6DB19791C8}" type="presParOf" srcId="{4CD5342C-B4FE-4728-A3DC-72CB18CE992D}" destId="{68D967C7-F112-4494-8F27-220F59EA03C4}" srcOrd="3" destOrd="0" presId="urn:microsoft.com/office/officeart/2008/layout/VerticalCurvedList"/>
    <dgm:cxn modelId="{97DD4EB5-9EBF-B544-AA55-6D5AFA95C6FE}" type="presParOf" srcId="{4CD5342C-B4FE-4728-A3DC-72CB18CE992D}" destId="{ABCE3557-BE22-47DD-AAA2-C615415C232A}" srcOrd="4" destOrd="0" presId="urn:microsoft.com/office/officeart/2008/layout/VerticalCurvedList"/>
    <dgm:cxn modelId="{9BFE7413-21A2-5E47-AB80-08F28078F1D7}" type="presParOf" srcId="{ABCE3557-BE22-47DD-AAA2-C615415C232A}" destId="{06072471-BD73-4AE5-A382-600A22FDD901}" srcOrd="0" destOrd="0" presId="urn:microsoft.com/office/officeart/2008/layout/VerticalCurvedList"/>
    <dgm:cxn modelId="{6265D2AE-FF30-8940-9630-8B1A23BD2CA9}" type="presParOf" srcId="{4CD5342C-B4FE-4728-A3DC-72CB18CE992D}" destId="{C172F610-4201-485C-BE75-BAF23B821B9B}" srcOrd="5" destOrd="0" presId="urn:microsoft.com/office/officeart/2008/layout/VerticalCurvedList"/>
    <dgm:cxn modelId="{4374306B-0FF5-0B42-BFB3-0622B4D5701D}" type="presParOf" srcId="{4CD5342C-B4FE-4728-A3DC-72CB18CE992D}" destId="{61397514-726A-441D-BAA3-015ED24481FA}" srcOrd="6" destOrd="0" presId="urn:microsoft.com/office/officeart/2008/layout/VerticalCurvedList"/>
    <dgm:cxn modelId="{132632C1-9313-F04F-85FD-97E5A6D1AB92}" type="presParOf" srcId="{61397514-726A-441D-BAA3-015ED24481FA}" destId="{35AB8D94-2E87-4003-AE26-8E31F99480BB}" srcOrd="0" destOrd="0" presId="urn:microsoft.com/office/officeart/2008/layout/VerticalCurvedList"/>
    <dgm:cxn modelId="{55E35480-83B6-034C-8A07-57DDA9DA4B31}" type="presParOf" srcId="{4CD5342C-B4FE-4728-A3DC-72CB18CE992D}" destId="{D62C161B-A874-4320-BFCA-08AD3ED42F2D}" srcOrd="7" destOrd="0" presId="urn:microsoft.com/office/officeart/2008/layout/VerticalCurvedList"/>
    <dgm:cxn modelId="{3D736EAD-7AA8-7D4F-ADA7-7D3D3BDE5104}" type="presParOf" srcId="{4CD5342C-B4FE-4728-A3DC-72CB18CE992D}" destId="{6743B137-0D6C-4D65-9221-396D4A95C012}" srcOrd="8" destOrd="0" presId="urn:microsoft.com/office/officeart/2008/layout/VerticalCurvedList"/>
    <dgm:cxn modelId="{8B3A2984-7AA3-DB43-A6DD-69C99914EB3A}" type="presParOf" srcId="{6743B137-0D6C-4D65-9221-396D4A95C012}" destId="{ED7E539A-032F-48E2-AA5F-3D00458E9C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2F6A2D-65FB-457A-A96A-A894DE924A7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F60F123C-2795-4C7E-833C-2964EEACB61E}">
      <dgm:prSet phldrT="[Text]" custT="1"/>
      <dgm:spPr/>
      <dgm:t>
        <a:bodyPr/>
        <a:lstStyle/>
        <a:p>
          <a:r>
            <a:rPr lang="en-US" sz="1400" b="1" dirty="0" smtClean="0"/>
            <a:t>1. Performance</a:t>
          </a:r>
          <a:endParaRPr lang="en-US" sz="1400" b="1" dirty="0"/>
        </a:p>
      </dgm:t>
    </dgm:pt>
    <dgm:pt modelId="{C0F1D153-2EE6-475A-8521-353261BF67EB}" type="parTrans" cxnId="{0EEE2534-8B26-4E1C-ACD5-C76168AC5BD8}">
      <dgm:prSet/>
      <dgm:spPr/>
      <dgm:t>
        <a:bodyPr/>
        <a:lstStyle/>
        <a:p>
          <a:endParaRPr lang="en-US" sz="2000" b="0"/>
        </a:p>
      </dgm:t>
    </dgm:pt>
    <dgm:pt modelId="{FE804CFA-DCE6-427A-9434-FA42C4EE9E34}" type="sibTrans" cxnId="{0EEE2534-8B26-4E1C-ACD5-C76168AC5BD8}">
      <dgm:prSet/>
      <dgm:spPr/>
      <dgm:t>
        <a:bodyPr/>
        <a:lstStyle/>
        <a:p>
          <a:endParaRPr lang="en-US" sz="2000" b="0"/>
        </a:p>
      </dgm:t>
    </dgm:pt>
    <dgm:pt modelId="{8D6F5C71-6E4C-4813-A93A-6E1215B4F5BB}">
      <dgm:prSet phldrT="[Text]" custT="1"/>
      <dgm:spPr/>
      <dgm:t>
        <a:bodyPr/>
        <a:lstStyle/>
        <a:p>
          <a:r>
            <a:rPr lang="en-US" sz="1200" b="0" dirty="0" smtClean="0"/>
            <a:t>Great for viewing general stats by day and by ad group/campaign</a:t>
          </a:r>
          <a:endParaRPr lang="en-US" sz="1200" b="0" dirty="0"/>
        </a:p>
      </dgm:t>
    </dgm:pt>
    <dgm:pt modelId="{6DFD2B5E-22DC-4F8F-86E0-A671B8D5AF25}" type="parTrans" cxnId="{E3660AEF-3AFB-42DF-9FD4-62DA50FC9C3D}">
      <dgm:prSet/>
      <dgm:spPr/>
      <dgm:t>
        <a:bodyPr/>
        <a:lstStyle/>
        <a:p>
          <a:endParaRPr lang="en-US" sz="2000" b="0"/>
        </a:p>
      </dgm:t>
    </dgm:pt>
    <dgm:pt modelId="{43C64A39-78A7-4185-BC19-B4022723D6FD}" type="sibTrans" cxnId="{E3660AEF-3AFB-42DF-9FD4-62DA50FC9C3D}">
      <dgm:prSet/>
      <dgm:spPr/>
      <dgm:t>
        <a:bodyPr/>
        <a:lstStyle/>
        <a:p>
          <a:endParaRPr lang="en-US" sz="2000" b="0"/>
        </a:p>
      </dgm:t>
    </dgm:pt>
    <dgm:pt modelId="{897AA548-279E-4275-96BC-EA9EE3886F6F}">
      <dgm:prSet phldrT="[Text]" custT="1"/>
      <dgm:spPr/>
      <dgm:t>
        <a:bodyPr/>
        <a:lstStyle/>
        <a:p>
          <a:r>
            <a:rPr lang="en-US" sz="1400" b="1" dirty="0" smtClean="0"/>
            <a:t>2. Video</a:t>
          </a:r>
          <a:endParaRPr lang="en-US" sz="1400" b="1" dirty="0"/>
        </a:p>
      </dgm:t>
    </dgm:pt>
    <dgm:pt modelId="{20A2F373-F5EE-4259-93D1-B157C4F4F215}" type="parTrans" cxnId="{EAFE4493-35A1-4C0A-ADF9-08DACA378181}">
      <dgm:prSet/>
      <dgm:spPr/>
      <dgm:t>
        <a:bodyPr/>
        <a:lstStyle/>
        <a:p>
          <a:endParaRPr lang="en-US" sz="2000" b="0"/>
        </a:p>
      </dgm:t>
    </dgm:pt>
    <dgm:pt modelId="{3F1F4681-D81D-40DC-91E7-A34267329671}" type="sibTrans" cxnId="{EAFE4493-35A1-4C0A-ADF9-08DACA378181}">
      <dgm:prSet/>
      <dgm:spPr/>
      <dgm:t>
        <a:bodyPr/>
        <a:lstStyle/>
        <a:p>
          <a:endParaRPr lang="en-US" sz="2000" b="0"/>
        </a:p>
      </dgm:t>
    </dgm:pt>
    <dgm:pt modelId="{6099D1D9-9A84-4286-A5BE-4F9E4074A45A}">
      <dgm:prSet phldrT="[Text]" custT="1"/>
      <dgm:spPr/>
      <dgm:t>
        <a:bodyPr/>
        <a:lstStyle/>
        <a:p>
          <a:r>
            <a:rPr lang="en-US" sz="1200" b="0" dirty="0" smtClean="0"/>
            <a:t>For viewing video stat performance by creative</a:t>
          </a:r>
          <a:endParaRPr lang="en-US" sz="1200" b="0" dirty="0"/>
        </a:p>
      </dgm:t>
    </dgm:pt>
    <dgm:pt modelId="{6430BFB0-2067-4DA9-8834-3F95F26D5B78}" type="parTrans" cxnId="{7FCB0A80-2427-416A-B4B3-BE2F90046246}">
      <dgm:prSet/>
      <dgm:spPr/>
      <dgm:t>
        <a:bodyPr/>
        <a:lstStyle/>
        <a:p>
          <a:endParaRPr lang="en-US" sz="2000" b="0"/>
        </a:p>
      </dgm:t>
    </dgm:pt>
    <dgm:pt modelId="{9EC935F7-85DE-4DEE-B6A6-B31A4CCBB078}" type="sibTrans" cxnId="{7FCB0A80-2427-416A-B4B3-BE2F90046246}">
      <dgm:prSet/>
      <dgm:spPr/>
      <dgm:t>
        <a:bodyPr/>
        <a:lstStyle/>
        <a:p>
          <a:endParaRPr lang="en-US" sz="2000" b="0"/>
        </a:p>
      </dgm:t>
    </dgm:pt>
    <dgm:pt modelId="{3543DF48-D014-488A-A14D-5AE5ABF554DC}">
      <dgm:prSet phldrT="[Text]" custT="1"/>
      <dgm:spPr/>
      <dgm:t>
        <a:bodyPr/>
        <a:lstStyle/>
        <a:p>
          <a:r>
            <a:rPr lang="en-US" sz="1400" b="1" dirty="0" smtClean="0"/>
            <a:t>3. Frequency</a:t>
          </a:r>
          <a:endParaRPr lang="en-US" sz="1400" b="1" dirty="0"/>
        </a:p>
      </dgm:t>
    </dgm:pt>
    <dgm:pt modelId="{E95A35F0-E139-4D08-9D67-03D3A01713EB}" type="parTrans" cxnId="{1AE2A878-0386-4935-A0B8-45D4484F850B}">
      <dgm:prSet/>
      <dgm:spPr/>
      <dgm:t>
        <a:bodyPr/>
        <a:lstStyle/>
        <a:p>
          <a:endParaRPr lang="en-US" sz="2000" b="0"/>
        </a:p>
      </dgm:t>
    </dgm:pt>
    <dgm:pt modelId="{ECF807CA-EE23-461C-918C-98D6FD435FE4}" type="sibTrans" cxnId="{1AE2A878-0386-4935-A0B8-45D4484F850B}">
      <dgm:prSet/>
      <dgm:spPr/>
      <dgm:t>
        <a:bodyPr/>
        <a:lstStyle/>
        <a:p>
          <a:endParaRPr lang="en-US" sz="2000" b="0"/>
        </a:p>
      </dgm:t>
    </dgm:pt>
    <dgm:pt modelId="{0E670476-7B33-45A6-8584-A0C01F8BFCC4}">
      <dgm:prSet phldrT="[Text]" custT="1"/>
      <dgm:spPr/>
      <dgm:t>
        <a:bodyPr/>
        <a:lstStyle/>
        <a:p>
          <a:r>
            <a:rPr lang="en-US" sz="1200" b="0" dirty="0" smtClean="0"/>
            <a:t>For viewing performance across frequency. Great for click based optimization campaigns</a:t>
          </a:r>
          <a:endParaRPr lang="en-US" sz="1200" b="0" dirty="0"/>
        </a:p>
      </dgm:t>
    </dgm:pt>
    <dgm:pt modelId="{E779269C-222C-43F3-B9A3-8D1D45684C8F}" type="parTrans" cxnId="{E28C3AB7-8429-4E9D-A7E7-B05F94F39842}">
      <dgm:prSet/>
      <dgm:spPr/>
      <dgm:t>
        <a:bodyPr/>
        <a:lstStyle/>
        <a:p>
          <a:endParaRPr lang="en-US" sz="2000" b="0"/>
        </a:p>
      </dgm:t>
    </dgm:pt>
    <dgm:pt modelId="{D816344F-84D3-45B6-A7B5-E8E2579FD2BC}" type="sibTrans" cxnId="{E28C3AB7-8429-4E9D-A7E7-B05F94F39842}">
      <dgm:prSet/>
      <dgm:spPr/>
      <dgm:t>
        <a:bodyPr/>
        <a:lstStyle/>
        <a:p>
          <a:endParaRPr lang="en-US" sz="2000" b="0"/>
        </a:p>
      </dgm:t>
    </dgm:pt>
    <dgm:pt modelId="{8AD75D47-68CF-4FBB-BE7A-302DDBB6D92F}">
      <dgm:prSet phldrT="[Text]" custT="1"/>
      <dgm:spPr/>
      <dgm:t>
        <a:bodyPr/>
        <a:lstStyle/>
        <a:p>
          <a:r>
            <a:rPr lang="en-US" sz="1400" b="1" dirty="0" smtClean="0"/>
            <a:t>4. Ad Format</a:t>
          </a:r>
          <a:endParaRPr lang="en-US" sz="1400" b="1" dirty="0"/>
        </a:p>
      </dgm:t>
    </dgm:pt>
    <dgm:pt modelId="{C3E14CD6-C523-4D32-BB5B-FEE4C8EAEA33}" type="parTrans" cxnId="{EBDB1B14-9FA0-4769-B44B-2FCF457F8442}">
      <dgm:prSet/>
      <dgm:spPr/>
      <dgm:t>
        <a:bodyPr/>
        <a:lstStyle/>
        <a:p>
          <a:endParaRPr lang="en-US" sz="2000" b="0"/>
        </a:p>
      </dgm:t>
    </dgm:pt>
    <dgm:pt modelId="{24630EA0-C530-46C9-BF29-3C62108967ED}" type="sibTrans" cxnId="{EBDB1B14-9FA0-4769-B44B-2FCF457F8442}">
      <dgm:prSet/>
      <dgm:spPr/>
      <dgm:t>
        <a:bodyPr/>
        <a:lstStyle/>
        <a:p>
          <a:endParaRPr lang="en-US" sz="2000" b="0"/>
        </a:p>
      </dgm:t>
    </dgm:pt>
    <dgm:pt modelId="{FC8446A8-0DCE-4E76-A5DB-E00E9AB22A1B}">
      <dgm:prSet phldrT="[Text]" custT="1"/>
      <dgm:spPr/>
      <dgm:t>
        <a:bodyPr/>
        <a:lstStyle/>
        <a:p>
          <a:r>
            <a:rPr lang="en-US" sz="1200" b="0" dirty="0" smtClean="0"/>
            <a:t>For viewing performance across ad format</a:t>
          </a:r>
          <a:endParaRPr lang="en-US" sz="1200" b="0" dirty="0"/>
        </a:p>
      </dgm:t>
    </dgm:pt>
    <dgm:pt modelId="{D0D93797-A21D-4521-B88E-CD60E7581CEC}" type="parTrans" cxnId="{997D98C3-398D-40E4-A20B-E8CFE06C7500}">
      <dgm:prSet/>
      <dgm:spPr/>
      <dgm:t>
        <a:bodyPr/>
        <a:lstStyle/>
        <a:p>
          <a:endParaRPr lang="en-US" sz="2000" b="0"/>
        </a:p>
      </dgm:t>
    </dgm:pt>
    <dgm:pt modelId="{0B970F47-5F4E-42F2-A4A0-8BF5C50FBD14}" type="sibTrans" cxnId="{997D98C3-398D-40E4-A20B-E8CFE06C7500}">
      <dgm:prSet/>
      <dgm:spPr/>
      <dgm:t>
        <a:bodyPr/>
        <a:lstStyle/>
        <a:p>
          <a:endParaRPr lang="en-US" sz="2000" b="0"/>
        </a:p>
      </dgm:t>
    </dgm:pt>
    <dgm:pt modelId="{719FD77B-D82B-410F-92B8-3B9149D560B3}">
      <dgm:prSet phldrT="[Text]" custT="1"/>
      <dgm:spPr/>
      <dgm:t>
        <a:bodyPr/>
        <a:lstStyle/>
        <a:p>
          <a:r>
            <a:rPr lang="en-US" sz="1400" b="1" dirty="0" smtClean="0"/>
            <a:t>5. Creative</a:t>
          </a:r>
          <a:endParaRPr lang="en-US" sz="1400" b="1" dirty="0"/>
        </a:p>
      </dgm:t>
    </dgm:pt>
    <dgm:pt modelId="{85C1B0DC-DC67-4FAB-80A1-1F5770178E70}" type="parTrans" cxnId="{4289BC95-0E3B-4688-84BA-0AB32BDA3EEE}">
      <dgm:prSet/>
      <dgm:spPr/>
      <dgm:t>
        <a:bodyPr/>
        <a:lstStyle/>
        <a:p>
          <a:endParaRPr lang="en-US" sz="2000" b="0"/>
        </a:p>
      </dgm:t>
    </dgm:pt>
    <dgm:pt modelId="{0E8D7B83-78CF-4E51-8E41-9D82D5C94699}" type="sibTrans" cxnId="{4289BC95-0E3B-4688-84BA-0AB32BDA3EEE}">
      <dgm:prSet/>
      <dgm:spPr/>
      <dgm:t>
        <a:bodyPr/>
        <a:lstStyle/>
        <a:p>
          <a:endParaRPr lang="en-US" sz="2000" b="0"/>
        </a:p>
      </dgm:t>
    </dgm:pt>
    <dgm:pt modelId="{17E2C837-41C4-4479-9A7A-75B9140FE091}">
      <dgm:prSet phldrT="[Text]" custT="1"/>
      <dgm:spPr/>
      <dgm:t>
        <a:bodyPr/>
        <a:lstStyle/>
        <a:p>
          <a:r>
            <a:rPr lang="en-US" sz="1200" b="0" dirty="0" smtClean="0"/>
            <a:t>For viewing performance by creative. Pull in ad format to help organize</a:t>
          </a:r>
          <a:endParaRPr lang="en-US" sz="1200" b="0" dirty="0"/>
        </a:p>
      </dgm:t>
    </dgm:pt>
    <dgm:pt modelId="{76B3D32F-65EB-4C32-BCB3-524887B92668}" type="parTrans" cxnId="{31D27DA9-05EA-4BBC-AD5D-54332F836303}">
      <dgm:prSet/>
      <dgm:spPr/>
      <dgm:t>
        <a:bodyPr/>
        <a:lstStyle/>
        <a:p>
          <a:endParaRPr lang="en-US" sz="2000" b="0"/>
        </a:p>
      </dgm:t>
    </dgm:pt>
    <dgm:pt modelId="{67F5813E-929F-4182-A9E8-31910E6021A6}" type="sibTrans" cxnId="{31D27DA9-05EA-4BBC-AD5D-54332F836303}">
      <dgm:prSet/>
      <dgm:spPr/>
      <dgm:t>
        <a:bodyPr/>
        <a:lstStyle/>
        <a:p>
          <a:endParaRPr lang="en-US" sz="2000" b="0"/>
        </a:p>
      </dgm:t>
    </dgm:pt>
    <dgm:pt modelId="{E62C98FF-66F0-4DA5-8955-95E2B7CFE215}">
      <dgm:prSet phldrT="[Text]" custT="1"/>
      <dgm:spPr/>
      <dgm:t>
        <a:bodyPr/>
        <a:lstStyle/>
        <a:p>
          <a:r>
            <a:rPr lang="en-US" sz="1400" b="1" dirty="0" smtClean="0"/>
            <a:t>6. Fold</a:t>
          </a:r>
          <a:endParaRPr lang="en-US" sz="1400" b="1" dirty="0"/>
        </a:p>
      </dgm:t>
    </dgm:pt>
    <dgm:pt modelId="{3D4391B0-B7DB-4FCB-B677-CD79864D661E}" type="parTrans" cxnId="{2B688CF6-9EBC-4F18-B366-D780CEB787FF}">
      <dgm:prSet/>
      <dgm:spPr/>
      <dgm:t>
        <a:bodyPr/>
        <a:lstStyle/>
        <a:p>
          <a:endParaRPr lang="en-US" sz="2000" b="0"/>
        </a:p>
      </dgm:t>
    </dgm:pt>
    <dgm:pt modelId="{F7504990-C339-41C7-9C11-B7877EA442E6}" type="sibTrans" cxnId="{2B688CF6-9EBC-4F18-B366-D780CEB787FF}">
      <dgm:prSet/>
      <dgm:spPr/>
      <dgm:t>
        <a:bodyPr/>
        <a:lstStyle/>
        <a:p>
          <a:endParaRPr lang="en-US" sz="2000" b="0"/>
        </a:p>
      </dgm:t>
    </dgm:pt>
    <dgm:pt modelId="{446A23C2-CAF8-4066-AA37-1D02FA25477D}">
      <dgm:prSet phldrT="[Text]" custT="1"/>
      <dgm:spPr/>
      <dgm:t>
        <a:bodyPr/>
        <a:lstStyle/>
        <a:p>
          <a:r>
            <a:rPr lang="en-US" sz="1200" b="0" dirty="0" smtClean="0"/>
            <a:t>For viewing performance by fold placement, Above/Below Fold</a:t>
          </a:r>
          <a:endParaRPr lang="en-US" sz="1200" b="0" dirty="0"/>
        </a:p>
      </dgm:t>
    </dgm:pt>
    <dgm:pt modelId="{A1E1E6F3-70E0-485A-BACC-76B09F8E96EC}" type="parTrans" cxnId="{A13CAC78-3B82-4F79-9E9B-CE8E1F92998C}">
      <dgm:prSet/>
      <dgm:spPr/>
      <dgm:t>
        <a:bodyPr/>
        <a:lstStyle/>
        <a:p>
          <a:endParaRPr lang="en-US" sz="2000" b="0"/>
        </a:p>
      </dgm:t>
    </dgm:pt>
    <dgm:pt modelId="{5A10998A-65F9-4A75-AFC6-72C399D1D07D}" type="sibTrans" cxnId="{A13CAC78-3B82-4F79-9E9B-CE8E1F92998C}">
      <dgm:prSet/>
      <dgm:spPr/>
      <dgm:t>
        <a:bodyPr/>
        <a:lstStyle/>
        <a:p>
          <a:endParaRPr lang="en-US" sz="2000" b="0"/>
        </a:p>
      </dgm:t>
    </dgm:pt>
    <dgm:pt modelId="{00554E30-0E73-4877-8292-1A24AC9AC346}">
      <dgm:prSet phldrT="[Text]" custT="1"/>
      <dgm:spPr/>
      <dgm:t>
        <a:bodyPr/>
        <a:lstStyle/>
        <a:p>
          <a:r>
            <a:rPr lang="en-US" sz="1400" b="1" dirty="0" smtClean="0"/>
            <a:t>7. Site Category</a:t>
          </a:r>
          <a:endParaRPr lang="en-US" sz="1400" b="1" dirty="0"/>
        </a:p>
      </dgm:t>
    </dgm:pt>
    <dgm:pt modelId="{92AB4DBB-5C87-46E3-B124-99DD872CFBDD}" type="parTrans" cxnId="{EE614DD8-FDEB-4683-A990-7DB3AE9561C3}">
      <dgm:prSet/>
      <dgm:spPr/>
      <dgm:t>
        <a:bodyPr/>
        <a:lstStyle/>
        <a:p>
          <a:endParaRPr lang="en-US" sz="2000" b="0"/>
        </a:p>
      </dgm:t>
    </dgm:pt>
    <dgm:pt modelId="{9FDC8CE2-34B9-44DA-9000-4974FF1892AF}" type="sibTrans" cxnId="{EE614DD8-FDEB-4683-A990-7DB3AE9561C3}">
      <dgm:prSet/>
      <dgm:spPr/>
      <dgm:t>
        <a:bodyPr/>
        <a:lstStyle/>
        <a:p>
          <a:endParaRPr lang="en-US" sz="2000" b="0"/>
        </a:p>
      </dgm:t>
    </dgm:pt>
    <dgm:pt modelId="{EE1F783D-170B-4531-BBD5-81CD68BDDE15}">
      <dgm:prSet phldrT="[Text]" custT="1"/>
      <dgm:spPr/>
      <dgm:t>
        <a:bodyPr/>
        <a:lstStyle/>
        <a:p>
          <a:r>
            <a:rPr lang="en-US" sz="1200" b="0" dirty="0" smtClean="0"/>
            <a:t>If running on a whitelist or running contextual targeting, see performance for </a:t>
          </a:r>
          <a:r>
            <a:rPr lang="en-US" sz="1200" b="0" u="sng" dirty="0" smtClean="0"/>
            <a:t>every</a:t>
          </a:r>
          <a:r>
            <a:rPr lang="en-US" sz="1200" b="0" dirty="0" smtClean="0"/>
            <a:t> site on this tab</a:t>
          </a:r>
          <a:endParaRPr lang="en-US" sz="1200" b="0" dirty="0"/>
        </a:p>
      </dgm:t>
    </dgm:pt>
    <dgm:pt modelId="{3D2B0D6D-B75A-4105-90D7-56DDBD3585E2}" type="parTrans" cxnId="{977F436B-0F5D-4F58-9AD3-BB3593CB543F}">
      <dgm:prSet/>
      <dgm:spPr/>
      <dgm:t>
        <a:bodyPr/>
        <a:lstStyle/>
        <a:p>
          <a:endParaRPr lang="en-US" sz="2000" b="0"/>
        </a:p>
      </dgm:t>
    </dgm:pt>
    <dgm:pt modelId="{58046EF2-8921-4D2D-BFE2-151312C46BA9}" type="sibTrans" cxnId="{977F436B-0F5D-4F58-9AD3-BB3593CB543F}">
      <dgm:prSet/>
      <dgm:spPr/>
      <dgm:t>
        <a:bodyPr/>
        <a:lstStyle/>
        <a:p>
          <a:endParaRPr lang="en-US" sz="2000" b="0"/>
        </a:p>
      </dgm:t>
    </dgm:pt>
    <dgm:pt modelId="{B96CD8B5-135C-494F-B11B-14765D3C5711}">
      <dgm:prSet phldrT="[Text]" custT="1"/>
      <dgm:spPr/>
      <dgm:t>
        <a:bodyPr/>
        <a:lstStyle/>
        <a:p>
          <a:r>
            <a:rPr lang="en-US" sz="1400" b="1" dirty="0" smtClean="0"/>
            <a:t>8. Site</a:t>
          </a:r>
          <a:endParaRPr lang="en-US" sz="1400" b="1" dirty="0"/>
        </a:p>
      </dgm:t>
    </dgm:pt>
    <dgm:pt modelId="{847A15B1-D826-4673-BE4D-0ECC15078DE7}" type="parTrans" cxnId="{6322152F-AC5E-49A6-B1C1-79FCDF3092B0}">
      <dgm:prSet/>
      <dgm:spPr/>
      <dgm:t>
        <a:bodyPr/>
        <a:lstStyle/>
        <a:p>
          <a:endParaRPr lang="en-US" sz="2000" b="0"/>
        </a:p>
      </dgm:t>
    </dgm:pt>
    <dgm:pt modelId="{C9CBF87F-DAA6-4897-A965-131E64A6515B}" type="sibTrans" cxnId="{6322152F-AC5E-49A6-B1C1-79FCDF3092B0}">
      <dgm:prSet/>
      <dgm:spPr/>
      <dgm:t>
        <a:bodyPr/>
        <a:lstStyle/>
        <a:p>
          <a:endParaRPr lang="en-US" sz="2000" b="0"/>
        </a:p>
      </dgm:t>
    </dgm:pt>
    <dgm:pt modelId="{0DF502D6-07EF-42CE-9E71-8678DD3EBE89}">
      <dgm:prSet phldrT="[Text]" custT="1"/>
      <dgm:spPr/>
      <dgm:t>
        <a:bodyPr/>
        <a:lstStyle/>
        <a:p>
          <a:r>
            <a:rPr lang="en-US" sz="1200" b="0" dirty="0" smtClean="0"/>
            <a:t>Go here for any site optimizations – Blacklisting sites that are not performing</a:t>
          </a:r>
          <a:endParaRPr lang="en-US" sz="1200" b="0" i="1" dirty="0"/>
        </a:p>
      </dgm:t>
    </dgm:pt>
    <dgm:pt modelId="{8D9F88C3-819B-45DA-A2E7-D6BCD4D1F232}" type="parTrans" cxnId="{13C7172B-480B-46B4-86BB-F6835A035197}">
      <dgm:prSet/>
      <dgm:spPr/>
      <dgm:t>
        <a:bodyPr/>
        <a:lstStyle/>
        <a:p>
          <a:endParaRPr lang="en-US" sz="2000" b="0"/>
        </a:p>
      </dgm:t>
    </dgm:pt>
    <dgm:pt modelId="{3670C680-AD5A-4416-ADDB-8E130CD4415B}" type="sibTrans" cxnId="{13C7172B-480B-46B4-86BB-F6835A035197}">
      <dgm:prSet/>
      <dgm:spPr/>
      <dgm:t>
        <a:bodyPr/>
        <a:lstStyle/>
        <a:p>
          <a:endParaRPr lang="en-US" sz="2000" b="0"/>
        </a:p>
      </dgm:t>
    </dgm:pt>
    <dgm:pt modelId="{21431E9D-86A2-420B-9BAD-2ED8D6866136}">
      <dgm:prSet phldrT="[Text]" custT="1"/>
      <dgm:spPr/>
      <dgm:t>
        <a:bodyPr/>
        <a:lstStyle/>
        <a:p>
          <a:r>
            <a:rPr lang="en-US" sz="1400" b="1" dirty="0" smtClean="0"/>
            <a:t>9. </a:t>
          </a:r>
          <a:r>
            <a:rPr lang="en-US" sz="1200" b="1" dirty="0" smtClean="0"/>
            <a:t>Supply Vendor</a:t>
          </a:r>
          <a:endParaRPr lang="en-US" sz="1200" b="1" dirty="0"/>
        </a:p>
      </dgm:t>
    </dgm:pt>
    <dgm:pt modelId="{039349AC-AE66-44D4-8E24-C36801BE0FBB}" type="parTrans" cxnId="{7CEFC5B6-0760-4455-8D2D-9CCF561C26FA}">
      <dgm:prSet/>
      <dgm:spPr/>
      <dgm:t>
        <a:bodyPr/>
        <a:lstStyle/>
        <a:p>
          <a:endParaRPr lang="en-US" sz="2000" b="0"/>
        </a:p>
      </dgm:t>
    </dgm:pt>
    <dgm:pt modelId="{70D3FBBB-C401-44D9-A596-8268AE13601D}" type="sibTrans" cxnId="{7CEFC5B6-0760-4455-8D2D-9CCF561C26FA}">
      <dgm:prSet/>
      <dgm:spPr/>
      <dgm:t>
        <a:bodyPr/>
        <a:lstStyle/>
        <a:p>
          <a:endParaRPr lang="en-US" sz="2000" b="0"/>
        </a:p>
      </dgm:t>
    </dgm:pt>
    <dgm:pt modelId="{381C246A-ABD6-4533-AE44-C79D091C41E8}">
      <dgm:prSet phldrT="[Text]" custT="1"/>
      <dgm:spPr/>
      <dgm:t>
        <a:bodyPr/>
        <a:lstStyle/>
        <a:p>
          <a:r>
            <a:rPr lang="en-US" sz="1200" b="0" dirty="0" smtClean="0"/>
            <a:t>For viewing performance by supply vendor</a:t>
          </a:r>
          <a:endParaRPr lang="en-US" sz="1200" b="0" dirty="0"/>
        </a:p>
      </dgm:t>
    </dgm:pt>
    <dgm:pt modelId="{F1D52746-6BC2-471D-AA25-F7B590D92D7B}" type="parTrans" cxnId="{A7FDEBD8-C6CB-4B15-A3F8-1E5BC7981BC4}">
      <dgm:prSet/>
      <dgm:spPr/>
      <dgm:t>
        <a:bodyPr/>
        <a:lstStyle/>
        <a:p>
          <a:endParaRPr lang="en-US" sz="2000" b="0"/>
        </a:p>
      </dgm:t>
    </dgm:pt>
    <dgm:pt modelId="{D125A4C3-CB36-4C48-BB6C-1F21F7DE2962}" type="sibTrans" cxnId="{A7FDEBD8-C6CB-4B15-A3F8-1E5BC7981BC4}">
      <dgm:prSet/>
      <dgm:spPr/>
      <dgm:t>
        <a:bodyPr/>
        <a:lstStyle/>
        <a:p>
          <a:endParaRPr lang="en-US" sz="2000" b="0"/>
        </a:p>
      </dgm:t>
    </dgm:pt>
    <dgm:pt modelId="{40706543-A4F1-41CC-97D4-911AA51BEDF7}">
      <dgm:prSet phldrT="[Text]" custT="1"/>
      <dgm:spPr/>
      <dgm:t>
        <a:bodyPr/>
        <a:lstStyle/>
        <a:p>
          <a:r>
            <a:rPr lang="en-US" sz="1400" b="1" dirty="0" smtClean="0"/>
            <a:t>10. Time of Day</a:t>
          </a:r>
          <a:endParaRPr lang="en-US" sz="1400" b="1" dirty="0"/>
        </a:p>
      </dgm:t>
    </dgm:pt>
    <dgm:pt modelId="{2DDBEFC3-C85E-499F-8ACF-3EBE6ABA472D}" type="parTrans" cxnId="{17D8F626-F57C-4BE2-99B4-91DBA5674482}">
      <dgm:prSet/>
      <dgm:spPr/>
      <dgm:t>
        <a:bodyPr/>
        <a:lstStyle/>
        <a:p>
          <a:endParaRPr lang="en-US" sz="2000" b="0"/>
        </a:p>
      </dgm:t>
    </dgm:pt>
    <dgm:pt modelId="{5F851144-3B72-4BEE-90C2-D7C5D7AA5E75}" type="sibTrans" cxnId="{17D8F626-F57C-4BE2-99B4-91DBA5674482}">
      <dgm:prSet/>
      <dgm:spPr/>
      <dgm:t>
        <a:bodyPr/>
        <a:lstStyle/>
        <a:p>
          <a:endParaRPr lang="en-US" sz="2000" b="0"/>
        </a:p>
      </dgm:t>
    </dgm:pt>
    <dgm:pt modelId="{4D9791F8-B26E-4167-BD68-ECD13227CCCB}">
      <dgm:prSet phldrT="[Text]" custT="1"/>
      <dgm:spPr/>
      <dgm:t>
        <a:bodyPr/>
        <a:lstStyle/>
        <a:p>
          <a:r>
            <a:rPr lang="en-US" sz="1200" b="0" dirty="0" smtClean="0"/>
            <a:t>Reporting in the </a:t>
          </a:r>
          <a:r>
            <a:rPr lang="en-US" sz="1200" b="0" i="1" dirty="0" smtClean="0"/>
            <a:t>user’s</a:t>
          </a:r>
          <a:r>
            <a:rPr lang="en-US" sz="1200" b="0" i="0" dirty="0" smtClean="0"/>
            <a:t> time of day – really powerful for optimizing and story telling</a:t>
          </a:r>
          <a:endParaRPr lang="en-US" sz="1200" b="0" dirty="0"/>
        </a:p>
      </dgm:t>
    </dgm:pt>
    <dgm:pt modelId="{F3A3DAA8-AA2A-4841-BD6D-32F656F501AF}" type="parTrans" cxnId="{790CBF17-1BBF-4E2C-BBDB-8BB6B994443E}">
      <dgm:prSet/>
      <dgm:spPr/>
      <dgm:t>
        <a:bodyPr/>
        <a:lstStyle/>
        <a:p>
          <a:endParaRPr lang="en-US" sz="2000" b="0"/>
        </a:p>
      </dgm:t>
    </dgm:pt>
    <dgm:pt modelId="{59DA1A20-100B-4F13-8497-790AD9134E16}" type="sibTrans" cxnId="{790CBF17-1BBF-4E2C-BBDB-8BB6B994443E}">
      <dgm:prSet/>
      <dgm:spPr/>
      <dgm:t>
        <a:bodyPr/>
        <a:lstStyle/>
        <a:p>
          <a:endParaRPr lang="en-US" sz="2000" b="0"/>
        </a:p>
      </dgm:t>
    </dgm:pt>
    <dgm:pt modelId="{4498C985-DEA6-4126-A87D-9DD4FD86B770}">
      <dgm:prSet phldrT="[Text]" custT="1"/>
      <dgm:spPr/>
      <dgm:t>
        <a:bodyPr/>
        <a:lstStyle/>
        <a:p>
          <a:r>
            <a:rPr lang="en-US" sz="1400" b="1" dirty="0" smtClean="0"/>
            <a:t>11. Day of Week</a:t>
          </a:r>
          <a:endParaRPr lang="en-US" sz="1400" b="1" dirty="0"/>
        </a:p>
      </dgm:t>
    </dgm:pt>
    <dgm:pt modelId="{C603B284-E245-4BE6-BCD7-D6BE00E85CDC}" type="parTrans" cxnId="{2E5B15E1-D07B-4B30-8D25-D1E0C1D8D162}">
      <dgm:prSet/>
      <dgm:spPr/>
      <dgm:t>
        <a:bodyPr/>
        <a:lstStyle/>
        <a:p>
          <a:endParaRPr lang="en-US" sz="2000" b="0"/>
        </a:p>
      </dgm:t>
    </dgm:pt>
    <dgm:pt modelId="{85BBB9C2-930C-46E6-91A1-F4EC5A9AEE8F}" type="sibTrans" cxnId="{2E5B15E1-D07B-4B30-8D25-D1E0C1D8D162}">
      <dgm:prSet/>
      <dgm:spPr/>
      <dgm:t>
        <a:bodyPr/>
        <a:lstStyle/>
        <a:p>
          <a:endParaRPr lang="en-US" sz="2000" b="0"/>
        </a:p>
      </dgm:t>
    </dgm:pt>
    <dgm:pt modelId="{40178764-1E58-4D72-9C88-E5E0CB4AD495}">
      <dgm:prSet phldrT="[Text]" custT="1"/>
      <dgm:spPr/>
      <dgm:t>
        <a:bodyPr/>
        <a:lstStyle/>
        <a:p>
          <a:r>
            <a:rPr lang="en-US" sz="1200" b="0" dirty="0" smtClean="0"/>
            <a:t>Reporting in the </a:t>
          </a:r>
          <a:r>
            <a:rPr lang="en-US" sz="1200" b="0" i="1" dirty="0" smtClean="0"/>
            <a:t>user’s</a:t>
          </a:r>
          <a:r>
            <a:rPr lang="en-US" sz="1200" b="0" dirty="0" smtClean="0"/>
            <a:t> day of week – look at performance of weekends against weekdays</a:t>
          </a:r>
          <a:endParaRPr lang="en-US" sz="1200" b="0" dirty="0"/>
        </a:p>
      </dgm:t>
    </dgm:pt>
    <dgm:pt modelId="{626DB110-09C4-4F7C-AC14-F012702C48F2}" type="parTrans" cxnId="{24B21214-8EBD-4DD7-AA2A-F97E9CBF983C}">
      <dgm:prSet/>
      <dgm:spPr/>
      <dgm:t>
        <a:bodyPr/>
        <a:lstStyle/>
        <a:p>
          <a:endParaRPr lang="en-US" sz="2000" b="0"/>
        </a:p>
      </dgm:t>
    </dgm:pt>
    <dgm:pt modelId="{1A40E69C-E489-4658-9A65-6CC02914903A}" type="sibTrans" cxnId="{24B21214-8EBD-4DD7-AA2A-F97E9CBF983C}">
      <dgm:prSet/>
      <dgm:spPr/>
      <dgm:t>
        <a:bodyPr/>
        <a:lstStyle/>
        <a:p>
          <a:endParaRPr lang="en-US" sz="2000" b="0"/>
        </a:p>
      </dgm:t>
    </dgm:pt>
    <dgm:pt modelId="{26760B04-D47C-481C-A9B8-3B4FDBECD2DA}">
      <dgm:prSet phldrT="[Text]" custT="1"/>
      <dgm:spPr/>
      <dgm:t>
        <a:bodyPr/>
        <a:lstStyle/>
        <a:p>
          <a:r>
            <a:rPr lang="en-US" sz="1400" b="1" dirty="0" smtClean="0"/>
            <a:t>12. Browser</a:t>
          </a:r>
          <a:endParaRPr lang="en-US" sz="1400" b="1" dirty="0"/>
        </a:p>
      </dgm:t>
    </dgm:pt>
    <dgm:pt modelId="{C1162793-D190-4D3F-9100-0E56F378148A}" type="parTrans" cxnId="{986F3086-5873-4A4A-AC3B-B56BB0A7068D}">
      <dgm:prSet/>
      <dgm:spPr/>
      <dgm:t>
        <a:bodyPr/>
        <a:lstStyle/>
        <a:p>
          <a:endParaRPr lang="en-US" sz="2000" b="0"/>
        </a:p>
      </dgm:t>
    </dgm:pt>
    <dgm:pt modelId="{7CF8752E-00C9-4473-B86E-338A4B2C7AC1}" type="sibTrans" cxnId="{986F3086-5873-4A4A-AC3B-B56BB0A7068D}">
      <dgm:prSet/>
      <dgm:spPr/>
      <dgm:t>
        <a:bodyPr/>
        <a:lstStyle/>
        <a:p>
          <a:endParaRPr lang="en-US" sz="2000" b="0"/>
        </a:p>
      </dgm:t>
    </dgm:pt>
    <dgm:pt modelId="{BA1BE331-7B3D-4632-A302-4953A40CFBF5}">
      <dgm:prSet phldrT="[Text]" custT="1"/>
      <dgm:spPr/>
      <dgm:t>
        <a:bodyPr/>
        <a:lstStyle/>
        <a:p>
          <a:r>
            <a:rPr lang="en-US" sz="1200" b="0" dirty="0" smtClean="0"/>
            <a:t>Performance by browser – pull in device type or operating system</a:t>
          </a:r>
          <a:endParaRPr lang="en-US" sz="1200" b="0" dirty="0"/>
        </a:p>
      </dgm:t>
    </dgm:pt>
    <dgm:pt modelId="{7D279CE9-553B-4D49-890A-0C9CA6C81423}" type="parTrans" cxnId="{5084EFC6-4C80-4627-9696-310D521812BF}">
      <dgm:prSet/>
      <dgm:spPr/>
      <dgm:t>
        <a:bodyPr/>
        <a:lstStyle/>
        <a:p>
          <a:endParaRPr lang="en-US" sz="2000" b="0"/>
        </a:p>
      </dgm:t>
    </dgm:pt>
    <dgm:pt modelId="{6CC59E9B-9C9A-4012-BCAD-DA97F3C9B993}" type="sibTrans" cxnId="{5084EFC6-4C80-4627-9696-310D521812BF}">
      <dgm:prSet/>
      <dgm:spPr/>
      <dgm:t>
        <a:bodyPr/>
        <a:lstStyle/>
        <a:p>
          <a:endParaRPr lang="en-US" sz="2000" b="0"/>
        </a:p>
      </dgm:t>
    </dgm:pt>
    <dgm:pt modelId="{84572557-7BB9-4504-BAF9-583728926C6C}">
      <dgm:prSet phldrT="[Text]" custT="1"/>
      <dgm:spPr/>
      <dgm:t>
        <a:bodyPr/>
        <a:lstStyle/>
        <a:p>
          <a:r>
            <a:rPr lang="en-US" sz="1400" b="1" dirty="0" smtClean="0"/>
            <a:t>13. Device Type</a:t>
          </a:r>
          <a:endParaRPr lang="en-US" sz="1400" b="1" dirty="0"/>
        </a:p>
      </dgm:t>
    </dgm:pt>
    <dgm:pt modelId="{1B0AFAC1-D8E9-4223-B2CA-EFC41655CCD9}" type="parTrans" cxnId="{CC626D4A-7967-4AB9-A9AD-12334F344B90}">
      <dgm:prSet/>
      <dgm:spPr/>
      <dgm:t>
        <a:bodyPr/>
        <a:lstStyle/>
        <a:p>
          <a:endParaRPr lang="en-US" sz="2000" b="0"/>
        </a:p>
      </dgm:t>
    </dgm:pt>
    <dgm:pt modelId="{458D6508-B022-41C3-A6A9-4349531DDCFE}" type="sibTrans" cxnId="{CC626D4A-7967-4AB9-A9AD-12334F344B90}">
      <dgm:prSet/>
      <dgm:spPr/>
      <dgm:t>
        <a:bodyPr/>
        <a:lstStyle/>
        <a:p>
          <a:endParaRPr lang="en-US" sz="2000" b="0"/>
        </a:p>
      </dgm:t>
    </dgm:pt>
    <dgm:pt modelId="{87213E60-CE26-441E-BCD7-E77BB38F3067}">
      <dgm:prSet phldrT="[Text]" custT="1"/>
      <dgm:spPr/>
      <dgm:t>
        <a:bodyPr/>
        <a:lstStyle/>
        <a:p>
          <a:r>
            <a:rPr lang="en-US" sz="1200" b="0" dirty="0" smtClean="0"/>
            <a:t>Performance by device type – pull in browser or operating system</a:t>
          </a:r>
          <a:endParaRPr lang="en-US" sz="1200" b="0" dirty="0"/>
        </a:p>
      </dgm:t>
    </dgm:pt>
    <dgm:pt modelId="{B2E35EAF-A3F6-4858-B2AA-BFF034360985}" type="parTrans" cxnId="{6A8CF3B7-E109-4C1E-95BD-103390F73437}">
      <dgm:prSet/>
      <dgm:spPr/>
      <dgm:t>
        <a:bodyPr/>
        <a:lstStyle/>
        <a:p>
          <a:endParaRPr lang="en-US" sz="2000" b="0"/>
        </a:p>
      </dgm:t>
    </dgm:pt>
    <dgm:pt modelId="{9D3D5C73-272B-4B03-881F-B577520564E9}" type="sibTrans" cxnId="{6A8CF3B7-E109-4C1E-95BD-103390F73437}">
      <dgm:prSet/>
      <dgm:spPr/>
      <dgm:t>
        <a:bodyPr/>
        <a:lstStyle/>
        <a:p>
          <a:endParaRPr lang="en-US" sz="2000" b="0"/>
        </a:p>
      </dgm:t>
    </dgm:pt>
    <dgm:pt modelId="{852C80CC-CEB3-4A9B-8830-FDDB23D88487}">
      <dgm:prSet phldrT="[Text]" custT="1"/>
      <dgm:spPr/>
      <dgm:t>
        <a:bodyPr/>
        <a:lstStyle/>
        <a:p>
          <a:r>
            <a:rPr lang="en-US" sz="1400" b="1" dirty="0" smtClean="0"/>
            <a:t>14. </a:t>
          </a:r>
          <a:r>
            <a:rPr lang="en-US" sz="1400" b="1" dirty="0" err="1" smtClean="0"/>
            <a:t>Recency</a:t>
          </a:r>
          <a:endParaRPr lang="en-US" sz="1400" b="1" dirty="0"/>
        </a:p>
      </dgm:t>
    </dgm:pt>
    <dgm:pt modelId="{07FC8FF5-DE43-4D15-98D0-43E2D7F96F3C}" type="parTrans" cxnId="{7BFA9477-39EB-420A-93A5-F0C4E848230B}">
      <dgm:prSet/>
      <dgm:spPr/>
      <dgm:t>
        <a:bodyPr/>
        <a:lstStyle/>
        <a:p>
          <a:endParaRPr lang="en-US" sz="2000" b="0"/>
        </a:p>
      </dgm:t>
    </dgm:pt>
    <dgm:pt modelId="{D87EE7B2-574C-421E-9825-9FA93C3B3EA7}" type="sibTrans" cxnId="{7BFA9477-39EB-420A-93A5-F0C4E848230B}">
      <dgm:prSet/>
      <dgm:spPr/>
      <dgm:t>
        <a:bodyPr/>
        <a:lstStyle/>
        <a:p>
          <a:endParaRPr lang="en-US" sz="2000" b="0"/>
        </a:p>
      </dgm:t>
    </dgm:pt>
    <dgm:pt modelId="{B0B4C283-149C-4A7F-A284-EF17C01AED39}">
      <dgm:prSet phldrT="[Text]" custT="1"/>
      <dgm:spPr/>
      <dgm:t>
        <a:bodyPr/>
        <a:lstStyle/>
        <a:p>
          <a:r>
            <a:rPr lang="en-US" sz="1200" b="0" dirty="0" smtClean="0"/>
            <a:t>Really powerful tab for optimizing retargeting ad groups as we  increase/lower bids on specific cookies</a:t>
          </a:r>
          <a:endParaRPr lang="en-US" sz="1200" b="0" dirty="0"/>
        </a:p>
      </dgm:t>
    </dgm:pt>
    <dgm:pt modelId="{22B7AC2F-19D3-43D9-9B89-6A23F3D22267}" type="parTrans" cxnId="{861B42D7-CB8B-4C7F-8963-37B3B1D1CD15}">
      <dgm:prSet/>
      <dgm:spPr/>
      <dgm:t>
        <a:bodyPr/>
        <a:lstStyle/>
        <a:p>
          <a:endParaRPr lang="en-US" sz="2000" b="0"/>
        </a:p>
      </dgm:t>
    </dgm:pt>
    <dgm:pt modelId="{F6521149-AE46-4AC4-83C3-25950890A1E2}" type="sibTrans" cxnId="{861B42D7-CB8B-4C7F-8963-37B3B1D1CD15}">
      <dgm:prSet/>
      <dgm:spPr/>
      <dgm:t>
        <a:bodyPr/>
        <a:lstStyle/>
        <a:p>
          <a:endParaRPr lang="en-US" sz="2000" b="0"/>
        </a:p>
      </dgm:t>
    </dgm:pt>
    <dgm:pt modelId="{4700E2C4-B78C-43C5-8657-A727496ABC63}">
      <dgm:prSet phldrT="[Text]" custT="1"/>
      <dgm:spPr/>
      <dgm:t>
        <a:bodyPr/>
        <a:lstStyle/>
        <a:p>
          <a:r>
            <a:rPr lang="en-US" sz="1400" b="1" dirty="0" smtClean="0"/>
            <a:t>15. Elements</a:t>
          </a:r>
          <a:endParaRPr lang="en-US" sz="1400" b="1" dirty="0"/>
        </a:p>
      </dgm:t>
    </dgm:pt>
    <dgm:pt modelId="{45509F8D-E05B-442A-B969-9B045AF2165D}" type="parTrans" cxnId="{FD700550-4FB8-474B-AFE0-0EF01B6522BA}">
      <dgm:prSet/>
      <dgm:spPr/>
      <dgm:t>
        <a:bodyPr/>
        <a:lstStyle/>
        <a:p>
          <a:endParaRPr lang="en-US" sz="2000" b="0"/>
        </a:p>
      </dgm:t>
    </dgm:pt>
    <dgm:pt modelId="{52DB14F4-4B73-4D57-9FFA-1D6D1941C5F3}" type="sibTrans" cxnId="{FD700550-4FB8-474B-AFE0-0EF01B6522BA}">
      <dgm:prSet/>
      <dgm:spPr/>
      <dgm:t>
        <a:bodyPr/>
        <a:lstStyle/>
        <a:p>
          <a:endParaRPr lang="en-US" sz="2000" b="0"/>
        </a:p>
      </dgm:t>
    </dgm:pt>
    <dgm:pt modelId="{415632E5-3B61-4CF1-8892-1731120051D8}">
      <dgm:prSet phldrT="[Text]" custT="1"/>
      <dgm:spPr/>
      <dgm:t>
        <a:bodyPr/>
        <a:lstStyle/>
        <a:p>
          <a:r>
            <a:rPr lang="en-US" sz="1200" b="0" dirty="0" smtClean="0"/>
            <a:t>Reporting at the data element level inside of an audience. Really great for BT campaigns!</a:t>
          </a:r>
          <a:endParaRPr lang="en-US" sz="1200" b="0" dirty="0"/>
        </a:p>
      </dgm:t>
    </dgm:pt>
    <dgm:pt modelId="{D374EBC7-68D8-4E4E-ADF2-C78622E36035}" type="parTrans" cxnId="{F9FB510E-3650-4D0A-9610-161156C3D9CE}">
      <dgm:prSet/>
      <dgm:spPr/>
      <dgm:t>
        <a:bodyPr/>
        <a:lstStyle/>
        <a:p>
          <a:endParaRPr lang="en-US" sz="2000" b="0"/>
        </a:p>
      </dgm:t>
    </dgm:pt>
    <dgm:pt modelId="{2F6C7A0C-FD4A-4110-9122-85A7373C496A}" type="sibTrans" cxnId="{F9FB510E-3650-4D0A-9610-161156C3D9CE}">
      <dgm:prSet/>
      <dgm:spPr/>
      <dgm:t>
        <a:bodyPr/>
        <a:lstStyle/>
        <a:p>
          <a:endParaRPr lang="en-US" sz="2000" b="0"/>
        </a:p>
      </dgm:t>
    </dgm:pt>
    <dgm:pt modelId="{B3D8E2FA-3E0E-4688-B39B-C40BEADF7D99}">
      <dgm:prSet phldrT="[Text]" custT="1"/>
      <dgm:spPr/>
      <dgm:t>
        <a:bodyPr/>
        <a:lstStyle/>
        <a:p>
          <a:r>
            <a:rPr lang="en-US" sz="1400" b="1" dirty="0" smtClean="0"/>
            <a:t>16. Language</a:t>
          </a:r>
          <a:endParaRPr lang="en-US" sz="1400" b="1" dirty="0"/>
        </a:p>
      </dgm:t>
    </dgm:pt>
    <dgm:pt modelId="{E1A4794A-CADC-4C69-849F-BF95B0310549}" type="parTrans" cxnId="{24FBE738-2A7D-479C-8D2F-64A24EB1F4AA}">
      <dgm:prSet/>
      <dgm:spPr/>
      <dgm:t>
        <a:bodyPr/>
        <a:lstStyle/>
        <a:p>
          <a:endParaRPr lang="en-US" sz="2000" b="0"/>
        </a:p>
      </dgm:t>
    </dgm:pt>
    <dgm:pt modelId="{3A9B8CDB-0D93-4C4B-95B2-B87B2E453112}" type="sibTrans" cxnId="{24FBE738-2A7D-479C-8D2F-64A24EB1F4AA}">
      <dgm:prSet/>
      <dgm:spPr/>
      <dgm:t>
        <a:bodyPr/>
        <a:lstStyle/>
        <a:p>
          <a:endParaRPr lang="en-US" sz="2000" b="0"/>
        </a:p>
      </dgm:t>
    </dgm:pt>
    <dgm:pt modelId="{5CA8709A-5CC6-41C8-9073-761F4972F64C}">
      <dgm:prSet phldrT="[Text]" custT="1"/>
      <dgm:spPr/>
      <dgm:t>
        <a:bodyPr/>
        <a:lstStyle/>
        <a:p>
          <a:r>
            <a:rPr lang="en-US" sz="1200" b="0" dirty="0" smtClean="0"/>
            <a:t>For viewing performance across the languages used in the browser</a:t>
          </a:r>
          <a:endParaRPr lang="en-US" sz="1200" b="0" dirty="0"/>
        </a:p>
      </dgm:t>
    </dgm:pt>
    <dgm:pt modelId="{F5EE5270-BD8E-4D47-99E9-52F8BE11DB3F}" type="parTrans" cxnId="{8229B57F-833F-4A43-9F69-1E32C3E495E0}">
      <dgm:prSet/>
      <dgm:spPr/>
      <dgm:t>
        <a:bodyPr/>
        <a:lstStyle/>
        <a:p>
          <a:endParaRPr lang="en-US" sz="2000" b="0"/>
        </a:p>
      </dgm:t>
    </dgm:pt>
    <dgm:pt modelId="{C750A2D8-3B50-4E02-81D9-0CEE780EFC74}" type="sibTrans" cxnId="{8229B57F-833F-4A43-9F69-1E32C3E495E0}">
      <dgm:prSet/>
      <dgm:spPr/>
      <dgm:t>
        <a:bodyPr/>
        <a:lstStyle/>
        <a:p>
          <a:endParaRPr lang="en-US" sz="2000" b="0"/>
        </a:p>
      </dgm:t>
    </dgm:pt>
    <dgm:pt modelId="{92387E11-815D-4A8C-88D4-9175EFC9E448}" type="pres">
      <dgm:prSet presAssocID="{0F2F6A2D-65FB-457A-A96A-A894DE924A7A}" presName="Name0" presStyleCnt="0">
        <dgm:presLayoutVars>
          <dgm:dir/>
          <dgm:animLvl val="lvl"/>
          <dgm:resizeHandles val="exact"/>
        </dgm:presLayoutVars>
      </dgm:prSet>
      <dgm:spPr/>
      <dgm:t>
        <a:bodyPr/>
        <a:lstStyle/>
        <a:p>
          <a:endParaRPr lang="en-US"/>
        </a:p>
      </dgm:t>
    </dgm:pt>
    <dgm:pt modelId="{8B77DD90-4F2E-4A6D-8011-A9056B4F2A6B}" type="pres">
      <dgm:prSet presAssocID="{F60F123C-2795-4C7E-833C-2964EEACB61E}" presName="linNode" presStyleCnt="0"/>
      <dgm:spPr/>
      <dgm:t>
        <a:bodyPr/>
        <a:lstStyle/>
        <a:p>
          <a:endParaRPr lang="en-CA"/>
        </a:p>
      </dgm:t>
    </dgm:pt>
    <dgm:pt modelId="{4329C8F8-B5C4-4A34-A632-069D15A8F37D}" type="pres">
      <dgm:prSet presAssocID="{F60F123C-2795-4C7E-833C-2964EEACB61E}" presName="parentText" presStyleLbl="node1" presStyleIdx="0" presStyleCnt="16" custScaleX="64613" custLinFactNeighborX="-13443" custLinFactNeighborY="129">
        <dgm:presLayoutVars>
          <dgm:chMax val="1"/>
          <dgm:bulletEnabled val="1"/>
        </dgm:presLayoutVars>
      </dgm:prSet>
      <dgm:spPr/>
      <dgm:t>
        <a:bodyPr/>
        <a:lstStyle/>
        <a:p>
          <a:endParaRPr lang="en-US"/>
        </a:p>
      </dgm:t>
    </dgm:pt>
    <dgm:pt modelId="{5065C3B1-99CA-41A4-9A82-C2FAED59E9B8}" type="pres">
      <dgm:prSet presAssocID="{F60F123C-2795-4C7E-833C-2964EEACB61E}" presName="descendantText" presStyleLbl="alignAccFollowNode1" presStyleIdx="0" presStyleCnt="16" custScaleX="141349">
        <dgm:presLayoutVars>
          <dgm:bulletEnabled val="1"/>
        </dgm:presLayoutVars>
      </dgm:prSet>
      <dgm:spPr/>
      <dgm:t>
        <a:bodyPr/>
        <a:lstStyle/>
        <a:p>
          <a:endParaRPr lang="en-US"/>
        </a:p>
      </dgm:t>
    </dgm:pt>
    <dgm:pt modelId="{4BF6780F-1222-485E-8A3A-905BB812F16A}" type="pres">
      <dgm:prSet presAssocID="{FE804CFA-DCE6-427A-9434-FA42C4EE9E34}" presName="sp" presStyleCnt="0"/>
      <dgm:spPr/>
      <dgm:t>
        <a:bodyPr/>
        <a:lstStyle/>
        <a:p>
          <a:endParaRPr lang="en-CA"/>
        </a:p>
      </dgm:t>
    </dgm:pt>
    <dgm:pt modelId="{3A1F9EAC-A5EB-4019-AED0-B47B8ABAE5C1}" type="pres">
      <dgm:prSet presAssocID="{897AA548-279E-4275-96BC-EA9EE3886F6F}" presName="linNode" presStyleCnt="0"/>
      <dgm:spPr/>
      <dgm:t>
        <a:bodyPr/>
        <a:lstStyle/>
        <a:p>
          <a:endParaRPr lang="en-CA"/>
        </a:p>
      </dgm:t>
    </dgm:pt>
    <dgm:pt modelId="{4C5E1FD8-6958-4E01-ACBA-87CB0CC6CDFE}" type="pres">
      <dgm:prSet presAssocID="{897AA548-279E-4275-96BC-EA9EE3886F6F}" presName="parentText" presStyleLbl="node1" presStyleIdx="1" presStyleCnt="16" custScaleX="64613" custLinFactNeighborX="-13443" custLinFactNeighborY="128">
        <dgm:presLayoutVars>
          <dgm:chMax val="1"/>
          <dgm:bulletEnabled val="1"/>
        </dgm:presLayoutVars>
      </dgm:prSet>
      <dgm:spPr/>
      <dgm:t>
        <a:bodyPr/>
        <a:lstStyle/>
        <a:p>
          <a:endParaRPr lang="en-US"/>
        </a:p>
      </dgm:t>
    </dgm:pt>
    <dgm:pt modelId="{6D4330E3-5776-4B2B-A8A0-2579F5DAEFA9}" type="pres">
      <dgm:prSet presAssocID="{897AA548-279E-4275-96BC-EA9EE3886F6F}" presName="descendantText" presStyleLbl="alignAccFollowNode1" presStyleIdx="1" presStyleCnt="16" custScaleX="141349">
        <dgm:presLayoutVars>
          <dgm:bulletEnabled val="1"/>
        </dgm:presLayoutVars>
      </dgm:prSet>
      <dgm:spPr/>
      <dgm:t>
        <a:bodyPr/>
        <a:lstStyle/>
        <a:p>
          <a:endParaRPr lang="en-US"/>
        </a:p>
      </dgm:t>
    </dgm:pt>
    <dgm:pt modelId="{43FFDEA0-4DFE-432C-B43E-A6B60EC338A8}" type="pres">
      <dgm:prSet presAssocID="{3F1F4681-D81D-40DC-91E7-A34267329671}" presName="sp" presStyleCnt="0"/>
      <dgm:spPr/>
      <dgm:t>
        <a:bodyPr/>
        <a:lstStyle/>
        <a:p>
          <a:endParaRPr lang="en-CA"/>
        </a:p>
      </dgm:t>
    </dgm:pt>
    <dgm:pt modelId="{3DFF8B04-9436-4E73-B19D-6DBDD1E70DB6}" type="pres">
      <dgm:prSet presAssocID="{3543DF48-D014-488A-A14D-5AE5ABF554DC}" presName="linNode" presStyleCnt="0"/>
      <dgm:spPr/>
      <dgm:t>
        <a:bodyPr/>
        <a:lstStyle/>
        <a:p>
          <a:endParaRPr lang="en-CA"/>
        </a:p>
      </dgm:t>
    </dgm:pt>
    <dgm:pt modelId="{F70C9EE6-6E9A-4F12-B3FC-76F4DF63A681}" type="pres">
      <dgm:prSet presAssocID="{3543DF48-D014-488A-A14D-5AE5ABF554DC}" presName="parentText" presStyleLbl="node1" presStyleIdx="2" presStyleCnt="16" custScaleX="64613" custLinFactNeighborX="-13443" custLinFactNeighborY="128">
        <dgm:presLayoutVars>
          <dgm:chMax val="1"/>
          <dgm:bulletEnabled val="1"/>
        </dgm:presLayoutVars>
      </dgm:prSet>
      <dgm:spPr/>
      <dgm:t>
        <a:bodyPr/>
        <a:lstStyle/>
        <a:p>
          <a:endParaRPr lang="en-US"/>
        </a:p>
      </dgm:t>
    </dgm:pt>
    <dgm:pt modelId="{895C11A7-A063-41B5-9E07-E0E939A79DC4}" type="pres">
      <dgm:prSet presAssocID="{3543DF48-D014-488A-A14D-5AE5ABF554DC}" presName="descendantText" presStyleLbl="alignAccFollowNode1" presStyleIdx="2" presStyleCnt="16" custScaleX="141349">
        <dgm:presLayoutVars>
          <dgm:bulletEnabled val="1"/>
        </dgm:presLayoutVars>
      </dgm:prSet>
      <dgm:spPr/>
      <dgm:t>
        <a:bodyPr/>
        <a:lstStyle/>
        <a:p>
          <a:endParaRPr lang="en-US"/>
        </a:p>
      </dgm:t>
    </dgm:pt>
    <dgm:pt modelId="{14BCD75F-A2B0-4288-9B95-946E4CE333FF}" type="pres">
      <dgm:prSet presAssocID="{ECF807CA-EE23-461C-918C-98D6FD435FE4}" presName="sp" presStyleCnt="0"/>
      <dgm:spPr/>
      <dgm:t>
        <a:bodyPr/>
        <a:lstStyle/>
        <a:p>
          <a:endParaRPr lang="en-CA"/>
        </a:p>
      </dgm:t>
    </dgm:pt>
    <dgm:pt modelId="{DCD75876-6C4A-433E-A1F7-610F1880E99F}" type="pres">
      <dgm:prSet presAssocID="{8AD75D47-68CF-4FBB-BE7A-302DDBB6D92F}" presName="linNode" presStyleCnt="0"/>
      <dgm:spPr/>
      <dgm:t>
        <a:bodyPr/>
        <a:lstStyle/>
        <a:p>
          <a:endParaRPr lang="en-CA"/>
        </a:p>
      </dgm:t>
    </dgm:pt>
    <dgm:pt modelId="{C05C3180-DA49-497C-A7EB-D5CFE5885035}" type="pres">
      <dgm:prSet presAssocID="{8AD75D47-68CF-4FBB-BE7A-302DDBB6D92F}" presName="parentText" presStyleLbl="node1" presStyleIdx="3" presStyleCnt="16" custScaleX="64613" custLinFactNeighborX="-13443" custLinFactNeighborY="128">
        <dgm:presLayoutVars>
          <dgm:chMax val="1"/>
          <dgm:bulletEnabled val="1"/>
        </dgm:presLayoutVars>
      </dgm:prSet>
      <dgm:spPr/>
      <dgm:t>
        <a:bodyPr/>
        <a:lstStyle/>
        <a:p>
          <a:endParaRPr lang="en-US"/>
        </a:p>
      </dgm:t>
    </dgm:pt>
    <dgm:pt modelId="{B37EDE86-048E-4074-AFB8-D39C8715C7FC}" type="pres">
      <dgm:prSet presAssocID="{8AD75D47-68CF-4FBB-BE7A-302DDBB6D92F}" presName="descendantText" presStyleLbl="alignAccFollowNode1" presStyleIdx="3" presStyleCnt="16" custScaleX="141349" custLinFactNeighborX="-271" custLinFactNeighborY="2651">
        <dgm:presLayoutVars>
          <dgm:bulletEnabled val="1"/>
        </dgm:presLayoutVars>
      </dgm:prSet>
      <dgm:spPr/>
      <dgm:t>
        <a:bodyPr/>
        <a:lstStyle/>
        <a:p>
          <a:endParaRPr lang="en-US"/>
        </a:p>
      </dgm:t>
    </dgm:pt>
    <dgm:pt modelId="{432FFDD3-FFB3-47FC-8AFD-B52CB8F66FBE}" type="pres">
      <dgm:prSet presAssocID="{24630EA0-C530-46C9-BF29-3C62108967ED}" presName="sp" presStyleCnt="0"/>
      <dgm:spPr/>
      <dgm:t>
        <a:bodyPr/>
        <a:lstStyle/>
        <a:p>
          <a:endParaRPr lang="en-CA"/>
        </a:p>
      </dgm:t>
    </dgm:pt>
    <dgm:pt modelId="{987C397C-F0D5-4C89-88EE-B8AD5CEE5435}" type="pres">
      <dgm:prSet presAssocID="{719FD77B-D82B-410F-92B8-3B9149D560B3}" presName="linNode" presStyleCnt="0"/>
      <dgm:spPr/>
      <dgm:t>
        <a:bodyPr/>
        <a:lstStyle/>
        <a:p>
          <a:endParaRPr lang="en-CA"/>
        </a:p>
      </dgm:t>
    </dgm:pt>
    <dgm:pt modelId="{9C869BC5-2C5E-49F6-A1A3-7EBF09DAB6C4}" type="pres">
      <dgm:prSet presAssocID="{719FD77B-D82B-410F-92B8-3B9149D560B3}" presName="parentText" presStyleLbl="node1" presStyleIdx="4" presStyleCnt="16" custScaleX="64613" custLinFactNeighborX="-13443" custLinFactNeighborY="128">
        <dgm:presLayoutVars>
          <dgm:chMax val="1"/>
          <dgm:bulletEnabled val="1"/>
        </dgm:presLayoutVars>
      </dgm:prSet>
      <dgm:spPr/>
      <dgm:t>
        <a:bodyPr/>
        <a:lstStyle/>
        <a:p>
          <a:endParaRPr lang="en-US"/>
        </a:p>
      </dgm:t>
    </dgm:pt>
    <dgm:pt modelId="{7A018EEB-198D-478E-A60F-CF93AE315027}" type="pres">
      <dgm:prSet presAssocID="{719FD77B-D82B-410F-92B8-3B9149D560B3}" presName="descendantText" presStyleLbl="alignAccFollowNode1" presStyleIdx="4" presStyleCnt="16" custScaleX="141349">
        <dgm:presLayoutVars>
          <dgm:bulletEnabled val="1"/>
        </dgm:presLayoutVars>
      </dgm:prSet>
      <dgm:spPr/>
      <dgm:t>
        <a:bodyPr/>
        <a:lstStyle/>
        <a:p>
          <a:endParaRPr lang="en-US"/>
        </a:p>
      </dgm:t>
    </dgm:pt>
    <dgm:pt modelId="{126207A2-F3C0-4567-9E81-1C6F4F7C9EF5}" type="pres">
      <dgm:prSet presAssocID="{0E8D7B83-78CF-4E51-8E41-9D82D5C94699}" presName="sp" presStyleCnt="0"/>
      <dgm:spPr/>
      <dgm:t>
        <a:bodyPr/>
        <a:lstStyle/>
        <a:p>
          <a:endParaRPr lang="en-CA"/>
        </a:p>
      </dgm:t>
    </dgm:pt>
    <dgm:pt modelId="{43E01E53-3431-4EC3-ADBA-C991EA7F07F0}" type="pres">
      <dgm:prSet presAssocID="{E62C98FF-66F0-4DA5-8955-95E2B7CFE215}" presName="linNode" presStyleCnt="0"/>
      <dgm:spPr/>
      <dgm:t>
        <a:bodyPr/>
        <a:lstStyle/>
        <a:p>
          <a:endParaRPr lang="en-CA"/>
        </a:p>
      </dgm:t>
    </dgm:pt>
    <dgm:pt modelId="{489D099D-37DB-4B33-8D7C-833935AAE26D}" type="pres">
      <dgm:prSet presAssocID="{E62C98FF-66F0-4DA5-8955-95E2B7CFE215}" presName="parentText" presStyleLbl="node1" presStyleIdx="5" presStyleCnt="16" custScaleX="64613" custLinFactNeighborX="-13443" custLinFactNeighborY="128">
        <dgm:presLayoutVars>
          <dgm:chMax val="1"/>
          <dgm:bulletEnabled val="1"/>
        </dgm:presLayoutVars>
      </dgm:prSet>
      <dgm:spPr/>
      <dgm:t>
        <a:bodyPr/>
        <a:lstStyle/>
        <a:p>
          <a:endParaRPr lang="en-US"/>
        </a:p>
      </dgm:t>
    </dgm:pt>
    <dgm:pt modelId="{1D4362D0-786F-4B81-9969-BF2DBCE9EB78}" type="pres">
      <dgm:prSet presAssocID="{E62C98FF-66F0-4DA5-8955-95E2B7CFE215}" presName="descendantText" presStyleLbl="alignAccFollowNode1" presStyleIdx="5" presStyleCnt="16" custScaleX="141349">
        <dgm:presLayoutVars>
          <dgm:bulletEnabled val="1"/>
        </dgm:presLayoutVars>
      </dgm:prSet>
      <dgm:spPr/>
      <dgm:t>
        <a:bodyPr/>
        <a:lstStyle/>
        <a:p>
          <a:endParaRPr lang="en-US"/>
        </a:p>
      </dgm:t>
    </dgm:pt>
    <dgm:pt modelId="{6B130253-943E-4BA0-943F-B621394B768A}" type="pres">
      <dgm:prSet presAssocID="{F7504990-C339-41C7-9C11-B7877EA442E6}" presName="sp" presStyleCnt="0"/>
      <dgm:spPr/>
      <dgm:t>
        <a:bodyPr/>
        <a:lstStyle/>
        <a:p>
          <a:endParaRPr lang="en-CA"/>
        </a:p>
      </dgm:t>
    </dgm:pt>
    <dgm:pt modelId="{028E2D04-D648-4DD2-A097-6FFC4B2D4F52}" type="pres">
      <dgm:prSet presAssocID="{00554E30-0E73-4877-8292-1A24AC9AC346}" presName="linNode" presStyleCnt="0"/>
      <dgm:spPr/>
      <dgm:t>
        <a:bodyPr/>
        <a:lstStyle/>
        <a:p>
          <a:endParaRPr lang="en-CA"/>
        </a:p>
      </dgm:t>
    </dgm:pt>
    <dgm:pt modelId="{BF697407-6FE6-40D1-AD5F-0AC6C292B3E6}" type="pres">
      <dgm:prSet presAssocID="{00554E30-0E73-4877-8292-1A24AC9AC346}" presName="parentText" presStyleLbl="node1" presStyleIdx="6" presStyleCnt="16" custScaleX="64613" custLinFactNeighborX="-13443" custLinFactNeighborY="128">
        <dgm:presLayoutVars>
          <dgm:chMax val="1"/>
          <dgm:bulletEnabled val="1"/>
        </dgm:presLayoutVars>
      </dgm:prSet>
      <dgm:spPr/>
      <dgm:t>
        <a:bodyPr/>
        <a:lstStyle/>
        <a:p>
          <a:endParaRPr lang="en-US"/>
        </a:p>
      </dgm:t>
    </dgm:pt>
    <dgm:pt modelId="{AC95B839-0749-4E90-B2E5-EC5D406078D3}" type="pres">
      <dgm:prSet presAssocID="{00554E30-0E73-4877-8292-1A24AC9AC346}" presName="descendantText" presStyleLbl="alignAccFollowNode1" presStyleIdx="6" presStyleCnt="16" custScaleX="141349">
        <dgm:presLayoutVars>
          <dgm:bulletEnabled val="1"/>
        </dgm:presLayoutVars>
      </dgm:prSet>
      <dgm:spPr/>
      <dgm:t>
        <a:bodyPr/>
        <a:lstStyle/>
        <a:p>
          <a:endParaRPr lang="en-US"/>
        </a:p>
      </dgm:t>
    </dgm:pt>
    <dgm:pt modelId="{2D08B6E6-E469-4388-B297-9BE57BD2CA5A}" type="pres">
      <dgm:prSet presAssocID="{9FDC8CE2-34B9-44DA-9000-4974FF1892AF}" presName="sp" presStyleCnt="0"/>
      <dgm:spPr/>
      <dgm:t>
        <a:bodyPr/>
        <a:lstStyle/>
        <a:p>
          <a:endParaRPr lang="en-CA"/>
        </a:p>
      </dgm:t>
    </dgm:pt>
    <dgm:pt modelId="{C81FDFFF-3857-4210-937A-8FEF69E6E143}" type="pres">
      <dgm:prSet presAssocID="{B96CD8B5-135C-494F-B11B-14765D3C5711}" presName="linNode" presStyleCnt="0"/>
      <dgm:spPr/>
      <dgm:t>
        <a:bodyPr/>
        <a:lstStyle/>
        <a:p>
          <a:endParaRPr lang="en-CA"/>
        </a:p>
      </dgm:t>
    </dgm:pt>
    <dgm:pt modelId="{AB60DD8E-04BC-4C8C-AC2C-D9B3BBDBA55E}" type="pres">
      <dgm:prSet presAssocID="{B96CD8B5-135C-494F-B11B-14765D3C5711}" presName="parentText" presStyleLbl="node1" presStyleIdx="7" presStyleCnt="16" custScaleX="64613" custLinFactNeighborX="-13443" custLinFactNeighborY="128">
        <dgm:presLayoutVars>
          <dgm:chMax val="1"/>
          <dgm:bulletEnabled val="1"/>
        </dgm:presLayoutVars>
      </dgm:prSet>
      <dgm:spPr/>
      <dgm:t>
        <a:bodyPr/>
        <a:lstStyle/>
        <a:p>
          <a:endParaRPr lang="en-US"/>
        </a:p>
      </dgm:t>
    </dgm:pt>
    <dgm:pt modelId="{AFFCFBA1-6700-4DE6-AA27-EA9AB766D597}" type="pres">
      <dgm:prSet presAssocID="{B96CD8B5-135C-494F-B11B-14765D3C5711}" presName="descendantText" presStyleLbl="alignAccFollowNode1" presStyleIdx="7" presStyleCnt="16" custScaleX="141349">
        <dgm:presLayoutVars>
          <dgm:bulletEnabled val="1"/>
        </dgm:presLayoutVars>
      </dgm:prSet>
      <dgm:spPr/>
      <dgm:t>
        <a:bodyPr/>
        <a:lstStyle/>
        <a:p>
          <a:endParaRPr lang="en-US"/>
        </a:p>
      </dgm:t>
    </dgm:pt>
    <dgm:pt modelId="{B72A98D5-B82C-42DC-9F25-AB8043412E80}" type="pres">
      <dgm:prSet presAssocID="{C9CBF87F-DAA6-4897-A965-131E64A6515B}" presName="sp" presStyleCnt="0"/>
      <dgm:spPr/>
      <dgm:t>
        <a:bodyPr/>
        <a:lstStyle/>
        <a:p>
          <a:endParaRPr lang="en-CA"/>
        </a:p>
      </dgm:t>
    </dgm:pt>
    <dgm:pt modelId="{924178F2-9907-4F17-AEDF-65719868FD3C}" type="pres">
      <dgm:prSet presAssocID="{21431E9D-86A2-420B-9BAD-2ED8D6866136}" presName="linNode" presStyleCnt="0"/>
      <dgm:spPr/>
      <dgm:t>
        <a:bodyPr/>
        <a:lstStyle/>
        <a:p>
          <a:endParaRPr lang="en-CA"/>
        </a:p>
      </dgm:t>
    </dgm:pt>
    <dgm:pt modelId="{0B97BF6A-76D2-473A-A3BA-F44EBB8CCCEE}" type="pres">
      <dgm:prSet presAssocID="{21431E9D-86A2-420B-9BAD-2ED8D6866136}" presName="parentText" presStyleLbl="node1" presStyleIdx="8" presStyleCnt="16" custScaleX="64613" custLinFactNeighborX="-13443" custLinFactNeighborY="128">
        <dgm:presLayoutVars>
          <dgm:chMax val="1"/>
          <dgm:bulletEnabled val="1"/>
        </dgm:presLayoutVars>
      </dgm:prSet>
      <dgm:spPr/>
      <dgm:t>
        <a:bodyPr/>
        <a:lstStyle/>
        <a:p>
          <a:endParaRPr lang="en-US"/>
        </a:p>
      </dgm:t>
    </dgm:pt>
    <dgm:pt modelId="{B121FB57-A560-4FBD-9D6C-0E39B0BD3689}" type="pres">
      <dgm:prSet presAssocID="{21431E9D-86A2-420B-9BAD-2ED8D6866136}" presName="descendantText" presStyleLbl="alignAccFollowNode1" presStyleIdx="8" presStyleCnt="16" custScaleX="141349">
        <dgm:presLayoutVars>
          <dgm:bulletEnabled val="1"/>
        </dgm:presLayoutVars>
      </dgm:prSet>
      <dgm:spPr/>
      <dgm:t>
        <a:bodyPr/>
        <a:lstStyle/>
        <a:p>
          <a:endParaRPr lang="en-US"/>
        </a:p>
      </dgm:t>
    </dgm:pt>
    <dgm:pt modelId="{59A9148F-EE59-41EA-BD4E-BE2C3BD07AD8}" type="pres">
      <dgm:prSet presAssocID="{70D3FBBB-C401-44D9-A596-8268AE13601D}" presName="sp" presStyleCnt="0"/>
      <dgm:spPr/>
      <dgm:t>
        <a:bodyPr/>
        <a:lstStyle/>
        <a:p>
          <a:endParaRPr lang="en-CA"/>
        </a:p>
      </dgm:t>
    </dgm:pt>
    <dgm:pt modelId="{F1F0925D-063A-4C45-AE24-612E8ADC7F0D}" type="pres">
      <dgm:prSet presAssocID="{40706543-A4F1-41CC-97D4-911AA51BEDF7}" presName="linNode" presStyleCnt="0"/>
      <dgm:spPr/>
      <dgm:t>
        <a:bodyPr/>
        <a:lstStyle/>
        <a:p>
          <a:endParaRPr lang="en-CA"/>
        </a:p>
      </dgm:t>
    </dgm:pt>
    <dgm:pt modelId="{7FA8E2C3-0F4D-4EAE-9027-209296DA858B}" type="pres">
      <dgm:prSet presAssocID="{40706543-A4F1-41CC-97D4-911AA51BEDF7}" presName="parentText" presStyleLbl="node1" presStyleIdx="9" presStyleCnt="16" custScaleX="64613" custLinFactNeighborX="-13443" custLinFactNeighborY="128">
        <dgm:presLayoutVars>
          <dgm:chMax val="1"/>
          <dgm:bulletEnabled val="1"/>
        </dgm:presLayoutVars>
      </dgm:prSet>
      <dgm:spPr/>
      <dgm:t>
        <a:bodyPr/>
        <a:lstStyle/>
        <a:p>
          <a:endParaRPr lang="en-US"/>
        </a:p>
      </dgm:t>
    </dgm:pt>
    <dgm:pt modelId="{CBFA767D-35D2-4F89-9977-1BC3385794FC}" type="pres">
      <dgm:prSet presAssocID="{40706543-A4F1-41CC-97D4-911AA51BEDF7}" presName="descendantText" presStyleLbl="alignAccFollowNode1" presStyleIdx="9" presStyleCnt="16" custScaleX="141349">
        <dgm:presLayoutVars>
          <dgm:bulletEnabled val="1"/>
        </dgm:presLayoutVars>
      </dgm:prSet>
      <dgm:spPr/>
      <dgm:t>
        <a:bodyPr/>
        <a:lstStyle/>
        <a:p>
          <a:endParaRPr lang="en-US"/>
        </a:p>
      </dgm:t>
    </dgm:pt>
    <dgm:pt modelId="{A9698E96-6725-4E47-8E13-273A58803184}" type="pres">
      <dgm:prSet presAssocID="{5F851144-3B72-4BEE-90C2-D7C5D7AA5E75}" presName="sp" presStyleCnt="0"/>
      <dgm:spPr/>
      <dgm:t>
        <a:bodyPr/>
        <a:lstStyle/>
        <a:p>
          <a:endParaRPr lang="en-CA"/>
        </a:p>
      </dgm:t>
    </dgm:pt>
    <dgm:pt modelId="{CD65F0B3-EEA9-4155-9D98-9ED39B2AFA1B}" type="pres">
      <dgm:prSet presAssocID="{4498C985-DEA6-4126-A87D-9DD4FD86B770}" presName="linNode" presStyleCnt="0"/>
      <dgm:spPr/>
      <dgm:t>
        <a:bodyPr/>
        <a:lstStyle/>
        <a:p>
          <a:endParaRPr lang="en-CA"/>
        </a:p>
      </dgm:t>
    </dgm:pt>
    <dgm:pt modelId="{631C9B3B-7B79-4BB8-94AB-6FDB8DC82632}" type="pres">
      <dgm:prSet presAssocID="{4498C985-DEA6-4126-A87D-9DD4FD86B770}" presName="parentText" presStyleLbl="node1" presStyleIdx="10" presStyleCnt="16" custScaleX="64613" custLinFactNeighborX="-13443" custLinFactNeighborY="128">
        <dgm:presLayoutVars>
          <dgm:chMax val="1"/>
          <dgm:bulletEnabled val="1"/>
        </dgm:presLayoutVars>
      </dgm:prSet>
      <dgm:spPr/>
      <dgm:t>
        <a:bodyPr/>
        <a:lstStyle/>
        <a:p>
          <a:endParaRPr lang="en-US"/>
        </a:p>
      </dgm:t>
    </dgm:pt>
    <dgm:pt modelId="{AA14347C-F051-4283-B753-514FA0BFC1AD}" type="pres">
      <dgm:prSet presAssocID="{4498C985-DEA6-4126-A87D-9DD4FD86B770}" presName="descendantText" presStyleLbl="alignAccFollowNode1" presStyleIdx="10" presStyleCnt="16" custScaleX="141349">
        <dgm:presLayoutVars>
          <dgm:bulletEnabled val="1"/>
        </dgm:presLayoutVars>
      </dgm:prSet>
      <dgm:spPr/>
      <dgm:t>
        <a:bodyPr/>
        <a:lstStyle/>
        <a:p>
          <a:endParaRPr lang="en-US"/>
        </a:p>
      </dgm:t>
    </dgm:pt>
    <dgm:pt modelId="{E4A50096-962C-444A-AD65-E7161B2981A0}" type="pres">
      <dgm:prSet presAssocID="{85BBB9C2-930C-46E6-91A1-F4EC5A9AEE8F}" presName="sp" presStyleCnt="0"/>
      <dgm:spPr/>
      <dgm:t>
        <a:bodyPr/>
        <a:lstStyle/>
        <a:p>
          <a:endParaRPr lang="en-CA"/>
        </a:p>
      </dgm:t>
    </dgm:pt>
    <dgm:pt modelId="{F1785B5A-8D77-4BB0-88F2-63B112410FD7}" type="pres">
      <dgm:prSet presAssocID="{26760B04-D47C-481C-A9B8-3B4FDBECD2DA}" presName="linNode" presStyleCnt="0"/>
      <dgm:spPr/>
      <dgm:t>
        <a:bodyPr/>
        <a:lstStyle/>
        <a:p>
          <a:endParaRPr lang="en-CA"/>
        </a:p>
      </dgm:t>
    </dgm:pt>
    <dgm:pt modelId="{91BA58CD-1C96-4803-B881-4658B77A42C7}" type="pres">
      <dgm:prSet presAssocID="{26760B04-D47C-481C-A9B8-3B4FDBECD2DA}" presName="parentText" presStyleLbl="node1" presStyleIdx="11" presStyleCnt="16" custScaleX="64613" custLinFactNeighborX="-13443" custLinFactNeighborY="128">
        <dgm:presLayoutVars>
          <dgm:chMax val="1"/>
          <dgm:bulletEnabled val="1"/>
        </dgm:presLayoutVars>
      </dgm:prSet>
      <dgm:spPr/>
      <dgm:t>
        <a:bodyPr/>
        <a:lstStyle/>
        <a:p>
          <a:endParaRPr lang="en-US"/>
        </a:p>
      </dgm:t>
    </dgm:pt>
    <dgm:pt modelId="{7BA36651-7E3C-4286-A51A-B2BFFE720799}" type="pres">
      <dgm:prSet presAssocID="{26760B04-D47C-481C-A9B8-3B4FDBECD2DA}" presName="descendantText" presStyleLbl="alignAccFollowNode1" presStyleIdx="11" presStyleCnt="16" custScaleX="141349">
        <dgm:presLayoutVars>
          <dgm:bulletEnabled val="1"/>
        </dgm:presLayoutVars>
      </dgm:prSet>
      <dgm:spPr/>
      <dgm:t>
        <a:bodyPr/>
        <a:lstStyle/>
        <a:p>
          <a:endParaRPr lang="en-US"/>
        </a:p>
      </dgm:t>
    </dgm:pt>
    <dgm:pt modelId="{6B0EA75F-AAD5-42AC-B684-4BE8DE3D0894}" type="pres">
      <dgm:prSet presAssocID="{7CF8752E-00C9-4473-B86E-338A4B2C7AC1}" presName="sp" presStyleCnt="0"/>
      <dgm:spPr/>
      <dgm:t>
        <a:bodyPr/>
        <a:lstStyle/>
        <a:p>
          <a:endParaRPr lang="en-CA"/>
        </a:p>
      </dgm:t>
    </dgm:pt>
    <dgm:pt modelId="{2EC0AC1D-73EF-4C9A-9C01-FD7A92A4F357}" type="pres">
      <dgm:prSet presAssocID="{84572557-7BB9-4504-BAF9-583728926C6C}" presName="linNode" presStyleCnt="0"/>
      <dgm:spPr/>
      <dgm:t>
        <a:bodyPr/>
        <a:lstStyle/>
        <a:p>
          <a:endParaRPr lang="en-CA"/>
        </a:p>
      </dgm:t>
    </dgm:pt>
    <dgm:pt modelId="{751D3278-5E70-4841-9D84-458833AB3891}" type="pres">
      <dgm:prSet presAssocID="{84572557-7BB9-4504-BAF9-583728926C6C}" presName="parentText" presStyleLbl="node1" presStyleIdx="12" presStyleCnt="16" custScaleX="64613" custLinFactNeighborX="-13443" custLinFactNeighborY="128">
        <dgm:presLayoutVars>
          <dgm:chMax val="1"/>
          <dgm:bulletEnabled val="1"/>
        </dgm:presLayoutVars>
      </dgm:prSet>
      <dgm:spPr/>
      <dgm:t>
        <a:bodyPr/>
        <a:lstStyle/>
        <a:p>
          <a:endParaRPr lang="en-US"/>
        </a:p>
      </dgm:t>
    </dgm:pt>
    <dgm:pt modelId="{5FD1C589-C4A5-47C3-B048-D3E7E1DCBCC5}" type="pres">
      <dgm:prSet presAssocID="{84572557-7BB9-4504-BAF9-583728926C6C}" presName="descendantText" presStyleLbl="alignAccFollowNode1" presStyleIdx="12" presStyleCnt="16" custScaleX="141349">
        <dgm:presLayoutVars>
          <dgm:bulletEnabled val="1"/>
        </dgm:presLayoutVars>
      </dgm:prSet>
      <dgm:spPr/>
      <dgm:t>
        <a:bodyPr/>
        <a:lstStyle/>
        <a:p>
          <a:endParaRPr lang="en-US"/>
        </a:p>
      </dgm:t>
    </dgm:pt>
    <dgm:pt modelId="{9B8B3740-EAB2-41E3-A1FE-B713262C6343}" type="pres">
      <dgm:prSet presAssocID="{458D6508-B022-41C3-A6A9-4349531DDCFE}" presName="sp" presStyleCnt="0"/>
      <dgm:spPr/>
      <dgm:t>
        <a:bodyPr/>
        <a:lstStyle/>
        <a:p>
          <a:endParaRPr lang="en-CA"/>
        </a:p>
      </dgm:t>
    </dgm:pt>
    <dgm:pt modelId="{DDC4C57A-CE08-406B-A406-45B28D500739}" type="pres">
      <dgm:prSet presAssocID="{852C80CC-CEB3-4A9B-8830-FDDB23D88487}" presName="linNode" presStyleCnt="0"/>
      <dgm:spPr/>
      <dgm:t>
        <a:bodyPr/>
        <a:lstStyle/>
        <a:p>
          <a:endParaRPr lang="en-CA"/>
        </a:p>
      </dgm:t>
    </dgm:pt>
    <dgm:pt modelId="{5A1C1A38-0CB3-4973-8A34-98986BBB108E}" type="pres">
      <dgm:prSet presAssocID="{852C80CC-CEB3-4A9B-8830-FDDB23D88487}" presName="parentText" presStyleLbl="node1" presStyleIdx="13" presStyleCnt="16" custScaleX="64613" custLinFactNeighborX="-13443" custLinFactNeighborY="128">
        <dgm:presLayoutVars>
          <dgm:chMax val="1"/>
          <dgm:bulletEnabled val="1"/>
        </dgm:presLayoutVars>
      </dgm:prSet>
      <dgm:spPr/>
      <dgm:t>
        <a:bodyPr/>
        <a:lstStyle/>
        <a:p>
          <a:endParaRPr lang="en-US"/>
        </a:p>
      </dgm:t>
    </dgm:pt>
    <dgm:pt modelId="{A19AF227-097A-4EFD-BC16-118BBC98A47F}" type="pres">
      <dgm:prSet presAssocID="{852C80CC-CEB3-4A9B-8830-FDDB23D88487}" presName="descendantText" presStyleLbl="alignAccFollowNode1" presStyleIdx="13" presStyleCnt="16" custScaleX="141349">
        <dgm:presLayoutVars>
          <dgm:bulletEnabled val="1"/>
        </dgm:presLayoutVars>
      </dgm:prSet>
      <dgm:spPr/>
      <dgm:t>
        <a:bodyPr/>
        <a:lstStyle/>
        <a:p>
          <a:endParaRPr lang="en-US"/>
        </a:p>
      </dgm:t>
    </dgm:pt>
    <dgm:pt modelId="{BF31DE92-564B-4730-BC08-678AFC34782C}" type="pres">
      <dgm:prSet presAssocID="{D87EE7B2-574C-421E-9825-9FA93C3B3EA7}" presName="sp" presStyleCnt="0"/>
      <dgm:spPr/>
      <dgm:t>
        <a:bodyPr/>
        <a:lstStyle/>
        <a:p>
          <a:endParaRPr lang="en-CA"/>
        </a:p>
      </dgm:t>
    </dgm:pt>
    <dgm:pt modelId="{95D08EE8-CB0C-46DF-A4FB-D635B4E93777}" type="pres">
      <dgm:prSet presAssocID="{4700E2C4-B78C-43C5-8657-A727496ABC63}" presName="linNode" presStyleCnt="0"/>
      <dgm:spPr/>
      <dgm:t>
        <a:bodyPr/>
        <a:lstStyle/>
        <a:p>
          <a:endParaRPr lang="en-CA"/>
        </a:p>
      </dgm:t>
    </dgm:pt>
    <dgm:pt modelId="{D38CB8C7-378E-4AC9-8CD3-9FD8567ED6DC}" type="pres">
      <dgm:prSet presAssocID="{4700E2C4-B78C-43C5-8657-A727496ABC63}" presName="parentText" presStyleLbl="node1" presStyleIdx="14" presStyleCnt="16" custScaleX="64613" custLinFactNeighborX="-13443" custLinFactNeighborY="128">
        <dgm:presLayoutVars>
          <dgm:chMax val="1"/>
          <dgm:bulletEnabled val="1"/>
        </dgm:presLayoutVars>
      </dgm:prSet>
      <dgm:spPr/>
      <dgm:t>
        <a:bodyPr/>
        <a:lstStyle/>
        <a:p>
          <a:endParaRPr lang="en-US"/>
        </a:p>
      </dgm:t>
    </dgm:pt>
    <dgm:pt modelId="{C7FBC50F-7C03-416B-B8B3-2B4D1EB2CB0E}" type="pres">
      <dgm:prSet presAssocID="{4700E2C4-B78C-43C5-8657-A727496ABC63}" presName="descendantText" presStyleLbl="alignAccFollowNode1" presStyleIdx="14" presStyleCnt="16" custScaleX="141349">
        <dgm:presLayoutVars>
          <dgm:bulletEnabled val="1"/>
        </dgm:presLayoutVars>
      </dgm:prSet>
      <dgm:spPr/>
      <dgm:t>
        <a:bodyPr/>
        <a:lstStyle/>
        <a:p>
          <a:endParaRPr lang="en-US"/>
        </a:p>
      </dgm:t>
    </dgm:pt>
    <dgm:pt modelId="{C119718C-6B51-44AA-B21E-C9DDECBBBE8A}" type="pres">
      <dgm:prSet presAssocID="{52DB14F4-4B73-4D57-9FFA-1D6D1941C5F3}" presName="sp" presStyleCnt="0"/>
      <dgm:spPr/>
      <dgm:t>
        <a:bodyPr/>
        <a:lstStyle/>
        <a:p>
          <a:endParaRPr lang="en-CA"/>
        </a:p>
      </dgm:t>
    </dgm:pt>
    <dgm:pt modelId="{9ADADBD9-9972-4565-AEA1-80615BA54E26}" type="pres">
      <dgm:prSet presAssocID="{B3D8E2FA-3E0E-4688-B39B-C40BEADF7D99}" presName="linNode" presStyleCnt="0"/>
      <dgm:spPr/>
      <dgm:t>
        <a:bodyPr/>
        <a:lstStyle/>
        <a:p>
          <a:endParaRPr lang="en-CA"/>
        </a:p>
      </dgm:t>
    </dgm:pt>
    <dgm:pt modelId="{2055C457-F563-40AA-B0FF-515837354328}" type="pres">
      <dgm:prSet presAssocID="{B3D8E2FA-3E0E-4688-B39B-C40BEADF7D99}" presName="parentText" presStyleLbl="node1" presStyleIdx="15" presStyleCnt="16" custScaleX="64613" custLinFactNeighborX="-13443" custLinFactNeighborY="128">
        <dgm:presLayoutVars>
          <dgm:chMax val="1"/>
          <dgm:bulletEnabled val="1"/>
        </dgm:presLayoutVars>
      </dgm:prSet>
      <dgm:spPr/>
      <dgm:t>
        <a:bodyPr/>
        <a:lstStyle/>
        <a:p>
          <a:endParaRPr lang="en-US"/>
        </a:p>
      </dgm:t>
    </dgm:pt>
    <dgm:pt modelId="{57A3AA12-388A-412A-95C5-EDC246DF2C59}" type="pres">
      <dgm:prSet presAssocID="{B3D8E2FA-3E0E-4688-B39B-C40BEADF7D99}" presName="descendantText" presStyleLbl="alignAccFollowNode1" presStyleIdx="15" presStyleCnt="16" custScaleX="141349">
        <dgm:presLayoutVars>
          <dgm:bulletEnabled val="1"/>
        </dgm:presLayoutVars>
      </dgm:prSet>
      <dgm:spPr/>
      <dgm:t>
        <a:bodyPr/>
        <a:lstStyle/>
        <a:p>
          <a:endParaRPr lang="en-US"/>
        </a:p>
      </dgm:t>
    </dgm:pt>
  </dgm:ptLst>
  <dgm:cxnLst>
    <dgm:cxn modelId="{28515810-A2D3-8A45-8A49-7CB6BD8E6D23}" type="presOf" srcId="{B0B4C283-149C-4A7F-A284-EF17C01AED39}" destId="{A19AF227-097A-4EFD-BC16-118BBC98A47F}" srcOrd="0" destOrd="0" presId="urn:microsoft.com/office/officeart/2005/8/layout/vList5"/>
    <dgm:cxn modelId="{ECF81F91-75EC-9B4B-A022-9CFEBE5CDBD8}" type="presOf" srcId="{21431E9D-86A2-420B-9BAD-2ED8D6866136}" destId="{0B97BF6A-76D2-473A-A3BA-F44EBB8CCCEE}" srcOrd="0" destOrd="0" presId="urn:microsoft.com/office/officeart/2005/8/layout/vList5"/>
    <dgm:cxn modelId="{861B42D7-CB8B-4C7F-8963-37B3B1D1CD15}" srcId="{852C80CC-CEB3-4A9B-8830-FDDB23D88487}" destId="{B0B4C283-149C-4A7F-A284-EF17C01AED39}" srcOrd="0" destOrd="0" parTransId="{22B7AC2F-19D3-43D9-9B89-6A23F3D22267}" sibTransId="{F6521149-AE46-4AC4-83C3-25950890A1E2}"/>
    <dgm:cxn modelId="{F9FB510E-3650-4D0A-9610-161156C3D9CE}" srcId="{4700E2C4-B78C-43C5-8657-A727496ABC63}" destId="{415632E5-3B61-4CF1-8892-1731120051D8}" srcOrd="0" destOrd="0" parTransId="{D374EBC7-68D8-4E4E-ADF2-C78622E36035}" sibTransId="{2F6C7A0C-FD4A-4110-9122-85A7373C496A}"/>
    <dgm:cxn modelId="{8229B57F-833F-4A43-9F69-1E32C3E495E0}" srcId="{B3D8E2FA-3E0E-4688-B39B-C40BEADF7D99}" destId="{5CA8709A-5CC6-41C8-9073-761F4972F64C}" srcOrd="0" destOrd="0" parTransId="{F5EE5270-BD8E-4D47-99E9-52F8BE11DB3F}" sibTransId="{C750A2D8-3B50-4E02-81D9-0CEE780EFC74}"/>
    <dgm:cxn modelId="{6322152F-AC5E-49A6-B1C1-79FCDF3092B0}" srcId="{0F2F6A2D-65FB-457A-A96A-A894DE924A7A}" destId="{B96CD8B5-135C-494F-B11B-14765D3C5711}" srcOrd="7" destOrd="0" parTransId="{847A15B1-D826-4673-BE4D-0ECC15078DE7}" sibTransId="{C9CBF87F-DAA6-4897-A965-131E64A6515B}"/>
    <dgm:cxn modelId="{EAFE4493-35A1-4C0A-ADF9-08DACA378181}" srcId="{0F2F6A2D-65FB-457A-A96A-A894DE924A7A}" destId="{897AA548-279E-4275-96BC-EA9EE3886F6F}" srcOrd="1" destOrd="0" parTransId="{20A2F373-F5EE-4259-93D1-B157C4F4F215}" sibTransId="{3F1F4681-D81D-40DC-91E7-A34267329671}"/>
    <dgm:cxn modelId="{7B1B8939-E153-1D4F-8A91-F967F9C8DCFE}" type="presOf" srcId="{3543DF48-D014-488A-A14D-5AE5ABF554DC}" destId="{F70C9EE6-6E9A-4F12-B3FC-76F4DF63A681}" srcOrd="0" destOrd="0" presId="urn:microsoft.com/office/officeart/2005/8/layout/vList5"/>
    <dgm:cxn modelId="{7BFA9477-39EB-420A-93A5-F0C4E848230B}" srcId="{0F2F6A2D-65FB-457A-A96A-A894DE924A7A}" destId="{852C80CC-CEB3-4A9B-8830-FDDB23D88487}" srcOrd="13" destOrd="0" parTransId="{07FC8FF5-DE43-4D15-98D0-43E2D7F96F3C}" sibTransId="{D87EE7B2-574C-421E-9825-9FA93C3B3EA7}"/>
    <dgm:cxn modelId="{24B21214-8EBD-4DD7-AA2A-F97E9CBF983C}" srcId="{4498C985-DEA6-4126-A87D-9DD4FD86B770}" destId="{40178764-1E58-4D72-9C88-E5E0CB4AD495}" srcOrd="0" destOrd="0" parTransId="{626DB110-09C4-4F7C-AC14-F012702C48F2}" sibTransId="{1A40E69C-E489-4658-9A65-6CC02914903A}"/>
    <dgm:cxn modelId="{50835D40-E843-EE42-939A-3C052B0CAE53}" type="presOf" srcId="{415632E5-3B61-4CF1-8892-1731120051D8}" destId="{C7FBC50F-7C03-416B-B8B3-2B4D1EB2CB0E}" srcOrd="0" destOrd="0" presId="urn:microsoft.com/office/officeart/2005/8/layout/vList5"/>
    <dgm:cxn modelId="{A13CAC78-3B82-4F79-9E9B-CE8E1F92998C}" srcId="{E62C98FF-66F0-4DA5-8955-95E2B7CFE215}" destId="{446A23C2-CAF8-4066-AA37-1D02FA25477D}" srcOrd="0" destOrd="0" parTransId="{A1E1E6F3-70E0-485A-BACC-76B09F8E96EC}" sibTransId="{5A10998A-65F9-4A75-AFC6-72C399D1D07D}"/>
    <dgm:cxn modelId="{7FCB0A80-2427-416A-B4B3-BE2F90046246}" srcId="{897AA548-279E-4275-96BC-EA9EE3886F6F}" destId="{6099D1D9-9A84-4286-A5BE-4F9E4074A45A}" srcOrd="0" destOrd="0" parTransId="{6430BFB0-2067-4DA9-8834-3F95F26D5B78}" sibTransId="{9EC935F7-85DE-4DEE-B6A6-B31A4CCBB078}"/>
    <dgm:cxn modelId="{986F3086-5873-4A4A-AC3B-B56BB0A7068D}" srcId="{0F2F6A2D-65FB-457A-A96A-A894DE924A7A}" destId="{26760B04-D47C-481C-A9B8-3B4FDBECD2DA}" srcOrd="11" destOrd="0" parTransId="{C1162793-D190-4D3F-9100-0E56F378148A}" sibTransId="{7CF8752E-00C9-4473-B86E-338A4B2C7AC1}"/>
    <dgm:cxn modelId="{517D177E-43E7-114F-94BE-760C93251C05}" type="presOf" srcId="{17E2C837-41C4-4479-9A7A-75B9140FE091}" destId="{7A018EEB-198D-478E-A60F-CF93AE315027}" srcOrd="0" destOrd="0" presId="urn:microsoft.com/office/officeart/2005/8/layout/vList5"/>
    <dgm:cxn modelId="{17D8F626-F57C-4BE2-99B4-91DBA5674482}" srcId="{0F2F6A2D-65FB-457A-A96A-A894DE924A7A}" destId="{40706543-A4F1-41CC-97D4-911AA51BEDF7}" srcOrd="9" destOrd="0" parTransId="{2DDBEFC3-C85E-499F-8ACF-3EBE6ABA472D}" sibTransId="{5F851144-3B72-4BEE-90C2-D7C5D7AA5E75}"/>
    <dgm:cxn modelId="{2B688CF6-9EBC-4F18-B366-D780CEB787FF}" srcId="{0F2F6A2D-65FB-457A-A96A-A894DE924A7A}" destId="{E62C98FF-66F0-4DA5-8955-95E2B7CFE215}" srcOrd="5" destOrd="0" parTransId="{3D4391B0-B7DB-4FCB-B677-CD79864D661E}" sibTransId="{F7504990-C339-41C7-9C11-B7877EA442E6}"/>
    <dgm:cxn modelId="{D360D5D1-2193-7D44-97C1-52976DECC348}" type="presOf" srcId="{852C80CC-CEB3-4A9B-8830-FDDB23D88487}" destId="{5A1C1A38-0CB3-4973-8A34-98986BBB108E}" srcOrd="0" destOrd="0" presId="urn:microsoft.com/office/officeart/2005/8/layout/vList5"/>
    <dgm:cxn modelId="{EE614DD8-FDEB-4683-A990-7DB3AE9561C3}" srcId="{0F2F6A2D-65FB-457A-A96A-A894DE924A7A}" destId="{00554E30-0E73-4877-8292-1A24AC9AC346}" srcOrd="6" destOrd="0" parTransId="{92AB4DBB-5C87-46E3-B124-99DD872CFBDD}" sibTransId="{9FDC8CE2-34B9-44DA-9000-4974FF1892AF}"/>
    <dgm:cxn modelId="{F7AF371D-E8CF-3344-869D-D7047B3C822B}" type="presOf" srcId="{446A23C2-CAF8-4066-AA37-1D02FA25477D}" destId="{1D4362D0-786F-4B81-9969-BF2DBCE9EB78}" srcOrd="0" destOrd="0" presId="urn:microsoft.com/office/officeart/2005/8/layout/vList5"/>
    <dgm:cxn modelId="{2E5B15E1-D07B-4B30-8D25-D1E0C1D8D162}" srcId="{0F2F6A2D-65FB-457A-A96A-A894DE924A7A}" destId="{4498C985-DEA6-4126-A87D-9DD4FD86B770}" srcOrd="10" destOrd="0" parTransId="{C603B284-E245-4BE6-BCD7-D6BE00E85CDC}" sibTransId="{85BBB9C2-930C-46E6-91A1-F4EC5A9AEE8F}"/>
    <dgm:cxn modelId="{CC626D4A-7967-4AB9-A9AD-12334F344B90}" srcId="{0F2F6A2D-65FB-457A-A96A-A894DE924A7A}" destId="{84572557-7BB9-4504-BAF9-583728926C6C}" srcOrd="12" destOrd="0" parTransId="{1B0AFAC1-D8E9-4223-B2CA-EFC41655CCD9}" sibTransId="{458D6508-B022-41C3-A6A9-4349531DDCFE}"/>
    <dgm:cxn modelId="{A4E95DDD-5B74-DF43-8C16-A2B8B02CC25E}" type="presOf" srcId="{4700E2C4-B78C-43C5-8657-A727496ABC63}" destId="{D38CB8C7-378E-4AC9-8CD3-9FD8567ED6DC}" srcOrd="0" destOrd="0" presId="urn:microsoft.com/office/officeart/2005/8/layout/vList5"/>
    <dgm:cxn modelId="{32D79CDB-0956-F44A-BB6D-125647C8C733}" type="presOf" srcId="{B96CD8B5-135C-494F-B11B-14765D3C5711}" destId="{AB60DD8E-04BC-4C8C-AC2C-D9B3BBDBA55E}" srcOrd="0" destOrd="0" presId="urn:microsoft.com/office/officeart/2005/8/layout/vList5"/>
    <dgm:cxn modelId="{CCA32F73-0830-5045-844B-1C0113AD880A}" type="presOf" srcId="{0E670476-7B33-45A6-8584-A0C01F8BFCC4}" destId="{895C11A7-A063-41B5-9E07-E0E939A79DC4}" srcOrd="0" destOrd="0" presId="urn:microsoft.com/office/officeart/2005/8/layout/vList5"/>
    <dgm:cxn modelId="{4289BC95-0E3B-4688-84BA-0AB32BDA3EEE}" srcId="{0F2F6A2D-65FB-457A-A96A-A894DE924A7A}" destId="{719FD77B-D82B-410F-92B8-3B9149D560B3}" srcOrd="4" destOrd="0" parTransId="{85C1B0DC-DC67-4FAB-80A1-1F5770178E70}" sibTransId="{0E8D7B83-78CF-4E51-8E41-9D82D5C94699}"/>
    <dgm:cxn modelId="{13C7172B-480B-46B4-86BB-F6835A035197}" srcId="{B96CD8B5-135C-494F-B11B-14765D3C5711}" destId="{0DF502D6-07EF-42CE-9E71-8678DD3EBE89}" srcOrd="0" destOrd="0" parTransId="{8D9F88C3-819B-45DA-A2E7-D6BCD4D1F232}" sibTransId="{3670C680-AD5A-4416-ADDB-8E130CD4415B}"/>
    <dgm:cxn modelId="{FD700550-4FB8-474B-AFE0-0EF01B6522BA}" srcId="{0F2F6A2D-65FB-457A-A96A-A894DE924A7A}" destId="{4700E2C4-B78C-43C5-8657-A727496ABC63}" srcOrd="14" destOrd="0" parTransId="{45509F8D-E05B-442A-B969-9B045AF2165D}" sibTransId="{52DB14F4-4B73-4D57-9FFA-1D6D1941C5F3}"/>
    <dgm:cxn modelId="{545B0C96-6D4B-F444-AE0F-3ED6CF99A361}" type="presOf" srcId="{F60F123C-2795-4C7E-833C-2964EEACB61E}" destId="{4329C8F8-B5C4-4A34-A632-069D15A8F37D}" srcOrd="0" destOrd="0" presId="urn:microsoft.com/office/officeart/2005/8/layout/vList5"/>
    <dgm:cxn modelId="{24FBE738-2A7D-479C-8D2F-64A24EB1F4AA}" srcId="{0F2F6A2D-65FB-457A-A96A-A894DE924A7A}" destId="{B3D8E2FA-3E0E-4688-B39B-C40BEADF7D99}" srcOrd="15" destOrd="0" parTransId="{E1A4794A-CADC-4C69-849F-BF95B0310549}" sibTransId="{3A9B8CDB-0D93-4C4B-95B2-B87B2E453112}"/>
    <dgm:cxn modelId="{790CBF17-1BBF-4E2C-BBDB-8BB6B994443E}" srcId="{40706543-A4F1-41CC-97D4-911AA51BEDF7}" destId="{4D9791F8-B26E-4167-BD68-ECD13227CCCB}" srcOrd="0" destOrd="0" parTransId="{F3A3DAA8-AA2A-4841-BD6D-32F656F501AF}" sibTransId="{59DA1A20-100B-4F13-8497-790AD9134E16}"/>
    <dgm:cxn modelId="{997D98C3-398D-40E4-A20B-E8CFE06C7500}" srcId="{8AD75D47-68CF-4FBB-BE7A-302DDBB6D92F}" destId="{FC8446A8-0DCE-4E76-A5DB-E00E9AB22A1B}" srcOrd="0" destOrd="0" parTransId="{D0D93797-A21D-4521-B88E-CD60E7581CEC}" sibTransId="{0B970F47-5F4E-42F2-A4A0-8BF5C50FBD14}"/>
    <dgm:cxn modelId="{05A68C8D-2C13-6846-B72D-C60656F247EB}" type="presOf" srcId="{00554E30-0E73-4877-8292-1A24AC9AC346}" destId="{BF697407-6FE6-40D1-AD5F-0AC6C292B3E6}" srcOrd="0" destOrd="0" presId="urn:microsoft.com/office/officeart/2005/8/layout/vList5"/>
    <dgm:cxn modelId="{A7FDEBD8-C6CB-4B15-A3F8-1E5BC7981BC4}" srcId="{21431E9D-86A2-420B-9BAD-2ED8D6866136}" destId="{381C246A-ABD6-4533-AE44-C79D091C41E8}" srcOrd="0" destOrd="0" parTransId="{F1D52746-6BC2-471D-AA25-F7B590D92D7B}" sibTransId="{D125A4C3-CB36-4C48-BB6C-1F21F7DE2962}"/>
    <dgm:cxn modelId="{6A8CF3B7-E109-4C1E-95BD-103390F73437}" srcId="{84572557-7BB9-4504-BAF9-583728926C6C}" destId="{87213E60-CE26-441E-BCD7-E77BB38F3067}" srcOrd="0" destOrd="0" parTransId="{B2E35EAF-A3F6-4858-B2AA-BFF034360985}" sibTransId="{9D3D5C73-272B-4B03-881F-B577520564E9}"/>
    <dgm:cxn modelId="{5084EFC6-4C80-4627-9696-310D521812BF}" srcId="{26760B04-D47C-481C-A9B8-3B4FDBECD2DA}" destId="{BA1BE331-7B3D-4632-A302-4953A40CFBF5}" srcOrd="0" destOrd="0" parTransId="{7D279CE9-553B-4D49-890A-0C9CA6C81423}" sibTransId="{6CC59E9B-9C9A-4012-BCAD-DA97F3C9B993}"/>
    <dgm:cxn modelId="{D51E99E5-D2EA-CE40-8F52-9D9AE5144381}" type="presOf" srcId="{8D6F5C71-6E4C-4813-A93A-6E1215B4F5BB}" destId="{5065C3B1-99CA-41A4-9A82-C2FAED59E9B8}" srcOrd="0" destOrd="0" presId="urn:microsoft.com/office/officeart/2005/8/layout/vList5"/>
    <dgm:cxn modelId="{4080E42C-FE3D-5B4E-B5E8-2C61A0854D31}" type="presOf" srcId="{8AD75D47-68CF-4FBB-BE7A-302DDBB6D92F}" destId="{C05C3180-DA49-497C-A7EB-D5CFE5885035}" srcOrd="0" destOrd="0" presId="urn:microsoft.com/office/officeart/2005/8/layout/vList5"/>
    <dgm:cxn modelId="{DE00A180-C726-B941-B2D7-DCCE652697D4}" type="presOf" srcId="{40706543-A4F1-41CC-97D4-911AA51BEDF7}" destId="{7FA8E2C3-0F4D-4EAE-9027-209296DA858B}" srcOrd="0" destOrd="0" presId="urn:microsoft.com/office/officeart/2005/8/layout/vList5"/>
    <dgm:cxn modelId="{8377810E-D1BC-7F4B-8B99-F2C7D6520C30}" type="presOf" srcId="{EE1F783D-170B-4531-BBD5-81CD68BDDE15}" destId="{AC95B839-0749-4E90-B2E5-EC5D406078D3}" srcOrd="0" destOrd="0" presId="urn:microsoft.com/office/officeart/2005/8/layout/vList5"/>
    <dgm:cxn modelId="{E3660AEF-3AFB-42DF-9FD4-62DA50FC9C3D}" srcId="{F60F123C-2795-4C7E-833C-2964EEACB61E}" destId="{8D6F5C71-6E4C-4813-A93A-6E1215B4F5BB}" srcOrd="0" destOrd="0" parTransId="{6DFD2B5E-22DC-4F8F-86E0-A671B8D5AF25}" sibTransId="{43C64A39-78A7-4185-BC19-B4022723D6FD}"/>
    <dgm:cxn modelId="{EFCD582F-4F44-D44E-A6FE-1F670AB93C7F}" type="presOf" srcId="{897AA548-279E-4275-96BC-EA9EE3886F6F}" destId="{4C5E1FD8-6958-4E01-ACBA-87CB0CC6CDFE}" srcOrd="0" destOrd="0" presId="urn:microsoft.com/office/officeart/2005/8/layout/vList5"/>
    <dgm:cxn modelId="{EBDB1B14-9FA0-4769-B44B-2FCF457F8442}" srcId="{0F2F6A2D-65FB-457A-A96A-A894DE924A7A}" destId="{8AD75D47-68CF-4FBB-BE7A-302DDBB6D92F}" srcOrd="3" destOrd="0" parTransId="{C3E14CD6-C523-4D32-BB5B-FEE4C8EAEA33}" sibTransId="{24630EA0-C530-46C9-BF29-3C62108967ED}"/>
    <dgm:cxn modelId="{311463D5-2016-ED49-9557-814DA061D42D}" type="presOf" srcId="{4498C985-DEA6-4126-A87D-9DD4FD86B770}" destId="{631C9B3B-7B79-4BB8-94AB-6FDB8DC82632}" srcOrd="0" destOrd="0" presId="urn:microsoft.com/office/officeart/2005/8/layout/vList5"/>
    <dgm:cxn modelId="{C0DA3330-CFA5-B24A-BEB0-0EBE25A3E3C1}" type="presOf" srcId="{87213E60-CE26-441E-BCD7-E77BB38F3067}" destId="{5FD1C589-C4A5-47C3-B048-D3E7E1DCBCC5}" srcOrd="0" destOrd="0" presId="urn:microsoft.com/office/officeart/2005/8/layout/vList5"/>
    <dgm:cxn modelId="{BFDC1FF0-7571-B84A-B0CB-006EA99820A4}" type="presOf" srcId="{0DF502D6-07EF-42CE-9E71-8678DD3EBE89}" destId="{AFFCFBA1-6700-4DE6-AA27-EA9AB766D597}" srcOrd="0" destOrd="0" presId="urn:microsoft.com/office/officeart/2005/8/layout/vList5"/>
    <dgm:cxn modelId="{0EEE2534-8B26-4E1C-ACD5-C76168AC5BD8}" srcId="{0F2F6A2D-65FB-457A-A96A-A894DE924A7A}" destId="{F60F123C-2795-4C7E-833C-2964EEACB61E}" srcOrd="0" destOrd="0" parTransId="{C0F1D153-2EE6-475A-8521-353261BF67EB}" sibTransId="{FE804CFA-DCE6-427A-9434-FA42C4EE9E34}"/>
    <dgm:cxn modelId="{E28C3AB7-8429-4E9D-A7E7-B05F94F39842}" srcId="{3543DF48-D014-488A-A14D-5AE5ABF554DC}" destId="{0E670476-7B33-45A6-8584-A0C01F8BFCC4}" srcOrd="0" destOrd="0" parTransId="{E779269C-222C-43F3-B9A3-8D1D45684C8F}" sibTransId="{D816344F-84D3-45B6-A7B5-E8E2579FD2BC}"/>
    <dgm:cxn modelId="{32933376-1F7D-CD4F-912F-DE936FA340E3}" type="presOf" srcId="{4D9791F8-B26E-4167-BD68-ECD13227CCCB}" destId="{CBFA767D-35D2-4F89-9977-1BC3385794FC}" srcOrd="0" destOrd="0" presId="urn:microsoft.com/office/officeart/2005/8/layout/vList5"/>
    <dgm:cxn modelId="{1AE2A878-0386-4935-A0B8-45D4484F850B}" srcId="{0F2F6A2D-65FB-457A-A96A-A894DE924A7A}" destId="{3543DF48-D014-488A-A14D-5AE5ABF554DC}" srcOrd="2" destOrd="0" parTransId="{E95A35F0-E139-4D08-9D67-03D3A01713EB}" sibTransId="{ECF807CA-EE23-461C-918C-98D6FD435FE4}"/>
    <dgm:cxn modelId="{7CEFC5B6-0760-4455-8D2D-9CCF561C26FA}" srcId="{0F2F6A2D-65FB-457A-A96A-A894DE924A7A}" destId="{21431E9D-86A2-420B-9BAD-2ED8D6866136}" srcOrd="8" destOrd="0" parTransId="{039349AC-AE66-44D4-8E24-C36801BE0FBB}" sibTransId="{70D3FBBB-C401-44D9-A596-8268AE13601D}"/>
    <dgm:cxn modelId="{C153972F-E4F0-314F-B649-F70E620C4A0C}" type="presOf" srcId="{0F2F6A2D-65FB-457A-A96A-A894DE924A7A}" destId="{92387E11-815D-4A8C-88D4-9175EFC9E448}" srcOrd="0" destOrd="0" presId="urn:microsoft.com/office/officeart/2005/8/layout/vList5"/>
    <dgm:cxn modelId="{5B66E730-16E5-C740-AF3A-FA745508862C}" type="presOf" srcId="{40178764-1E58-4D72-9C88-E5E0CB4AD495}" destId="{AA14347C-F051-4283-B753-514FA0BFC1AD}" srcOrd="0" destOrd="0" presId="urn:microsoft.com/office/officeart/2005/8/layout/vList5"/>
    <dgm:cxn modelId="{C3D9F540-5561-1C43-97BD-4601E2A2F7A2}" type="presOf" srcId="{B3D8E2FA-3E0E-4688-B39B-C40BEADF7D99}" destId="{2055C457-F563-40AA-B0FF-515837354328}" srcOrd="0" destOrd="0" presId="urn:microsoft.com/office/officeart/2005/8/layout/vList5"/>
    <dgm:cxn modelId="{A6D883A0-DA9E-5C46-9ADC-3C63E523A85F}" type="presOf" srcId="{BA1BE331-7B3D-4632-A302-4953A40CFBF5}" destId="{7BA36651-7E3C-4286-A51A-B2BFFE720799}" srcOrd="0" destOrd="0" presId="urn:microsoft.com/office/officeart/2005/8/layout/vList5"/>
    <dgm:cxn modelId="{CEB40843-CCCF-FB46-8196-3F25461B6206}" type="presOf" srcId="{719FD77B-D82B-410F-92B8-3B9149D560B3}" destId="{9C869BC5-2C5E-49F6-A1A3-7EBF09DAB6C4}" srcOrd="0" destOrd="0" presId="urn:microsoft.com/office/officeart/2005/8/layout/vList5"/>
    <dgm:cxn modelId="{629CD11F-E2F7-B847-B72F-A2198E7F6290}" type="presOf" srcId="{26760B04-D47C-481C-A9B8-3B4FDBECD2DA}" destId="{91BA58CD-1C96-4803-B881-4658B77A42C7}" srcOrd="0" destOrd="0" presId="urn:microsoft.com/office/officeart/2005/8/layout/vList5"/>
    <dgm:cxn modelId="{F3083A4D-B496-D544-84F7-3190D30F0339}" type="presOf" srcId="{84572557-7BB9-4504-BAF9-583728926C6C}" destId="{751D3278-5E70-4841-9D84-458833AB3891}" srcOrd="0" destOrd="0" presId="urn:microsoft.com/office/officeart/2005/8/layout/vList5"/>
    <dgm:cxn modelId="{C4FD4DD9-DC68-2245-B31C-8C233DC0A04D}" type="presOf" srcId="{E62C98FF-66F0-4DA5-8955-95E2B7CFE215}" destId="{489D099D-37DB-4B33-8D7C-833935AAE26D}" srcOrd="0" destOrd="0" presId="urn:microsoft.com/office/officeart/2005/8/layout/vList5"/>
    <dgm:cxn modelId="{1E58AA7B-8BC4-CA4D-8791-AB13A9971951}" type="presOf" srcId="{FC8446A8-0DCE-4E76-A5DB-E00E9AB22A1B}" destId="{B37EDE86-048E-4074-AFB8-D39C8715C7FC}" srcOrd="0" destOrd="0" presId="urn:microsoft.com/office/officeart/2005/8/layout/vList5"/>
    <dgm:cxn modelId="{31D27DA9-05EA-4BBC-AD5D-54332F836303}" srcId="{719FD77B-D82B-410F-92B8-3B9149D560B3}" destId="{17E2C837-41C4-4479-9A7A-75B9140FE091}" srcOrd="0" destOrd="0" parTransId="{76B3D32F-65EB-4C32-BCB3-524887B92668}" sibTransId="{67F5813E-929F-4182-A9E8-31910E6021A6}"/>
    <dgm:cxn modelId="{EC38E0BE-1035-2547-9D9F-3B5EC0CFA60E}" type="presOf" srcId="{5CA8709A-5CC6-41C8-9073-761F4972F64C}" destId="{57A3AA12-388A-412A-95C5-EDC246DF2C59}" srcOrd="0" destOrd="0" presId="urn:microsoft.com/office/officeart/2005/8/layout/vList5"/>
    <dgm:cxn modelId="{977F436B-0F5D-4F58-9AD3-BB3593CB543F}" srcId="{00554E30-0E73-4877-8292-1A24AC9AC346}" destId="{EE1F783D-170B-4531-BBD5-81CD68BDDE15}" srcOrd="0" destOrd="0" parTransId="{3D2B0D6D-B75A-4105-90D7-56DDBD3585E2}" sibTransId="{58046EF2-8921-4D2D-BFE2-151312C46BA9}"/>
    <dgm:cxn modelId="{CAD3C072-F151-9B4A-AA3C-5DCE8E89673F}" type="presOf" srcId="{6099D1D9-9A84-4286-A5BE-4F9E4074A45A}" destId="{6D4330E3-5776-4B2B-A8A0-2579F5DAEFA9}" srcOrd="0" destOrd="0" presId="urn:microsoft.com/office/officeart/2005/8/layout/vList5"/>
    <dgm:cxn modelId="{46F4ABE3-7097-A24D-8A00-792E2FD205D9}" type="presOf" srcId="{381C246A-ABD6-4533-AE44-C79D091C41E8}" destId="{B121FB57-A560-4FBD-9D6C-0E39B0BD3689}" srcOrd="0" destOrd="0" presId="urn:microsoft.com/office/officeart/2005/8/layout/vList5"/>
    <dgm:cxn modelId="{A6808374-4C36-4C48-BC83-3A7CBC7E0FDE}" type="presParOf" srcId="{92387E11-815D-4A8C-88D4-9175EFC9E448}" destId="{8B77DD90-4F2E-4A6D-8011-A9056B4F2A6B}" srcOrd="0" destOrd="0" presId="urn:microsoft.com/office/officeart/2005/8/layout/vList5"/>
    <dgm:cxn modelId="{FACAE228-4061-1B4E-8521-4B913A2CB1AC}" type="presParOf" srcId="{8B77DD90-4F2E-4A6D-8011-A9056B4F2A6B}" destId="{4329C8F8-B5C4-4A34-A632-069D15A8F37D}" srcOrd="0" destOrd="0" presId="urn:microsoft.com/office/officeart/2005/8/layout/vList5"/>
    <dgm:cxn modelId="{4F416331-D96E-C540-8DA2-B6C757B2F2C5}" type="presParOf" srcId="{8B77DD90-4F2E-4A6D-8011-A9056B4F2A6B}" destId="{5065C3B1-99CA-41A4-9A82-C2FAED59E9B8}" srcOrd="1" destOrd="0" presId="urn:microsoft.com/office/officeart/2005/8/layout/vList5"/>
    <dgm:cxn modelId="{2B47E6C7-EDDF-754A-B154-6D60478C3246}" type="presParOf" srcId="{92387E11-815D-4A8C-88D4-9175EFC9E448}" destId="{4BF6780F-1222-485E-8A3A-905BB812F16A}" srcOrd="1" destOrd="0" presId="urn:microsoft.com/office/officeart/2005/8/layout/vList5"/>
    <dgm:cxn modelId="{0D1AF155-BDDB-3D4C-AE67-0A7B37B00C42}" type="presParOf" srcId="{92387E11-815D-4A8C-88D4-9175EFC9E448}" destId="{3A1F9EAC-A5EB-4019-AED0-B47B8ABAE5C1}" srcOrd="2" destOrd="0" presId="urn:microsoft.com/office/officeart/2005/8/layout/vList5"/>
    <dgm:cxn modelId="{9141E20A-C731-8248-BDA3-F433B4AA1829}" type="presParOf" srcId="{3A1F9EAC-A5EB-4019-AED0-B47B8ABAE5C1}" destId="{4C5E1FD8-6958-4E01-ACBA-87CB0CC6CDFE}" srcOrd="0" destOrd="0" presId="urn:microsoft.com/office/officeart/2005/8/layout/vList5"/>
    <dgm:cxn modelId="{5B24C3D0-4AFE-F542-BD4C-D407B9EDAC8E}" type="presParOf" srcId="{3A1F9EAC-A5EB-4019-AED0-B47B8ABAE5C1}" destId="{6D4330E3-5776-4B2B-A8A0-2579F5DAEFA9}" srcOrd="1" destOrd="0" presId="urn:microsoft.com/office/officeart/2005/8/layout/vList5"/>
    <dgm:cxn modelId="{F1061046-D9E5-6942-B56B-BCF6EF0E7B8B}" type="presParOf" srcId="{92387E11-815D-4A8C-88D4-9175EFC9E448}" destId="{43FFDEA0-4DFE-432C-B43E-A6B60EC338A8}" srcOrd="3" destOrd="0" presId="urn:microsoft.com/office/officeart/2005/8/layout/vList5"/>
    <dgm:cxn modelId="{A53AFB18-E3D7-324D-B6C2-21D21455026F}" type="presParOf" srcId="{92387E11-815D-4A8C-88D4-9175EFC9E448}" destId="{3DFF8B04-9436-4E73-B19D-6DBDD1E70DB6}" srcOrd="4" destOrd="0" presId="urn:microsoft.com/office/officeart/2005/8/layout/vList5"/>
    <dgm:cxn modelId="{E9BA7EAD-23D5-5949-8198-B2EB98E71CEA}" type="presParOf" srcId="{3DFF8B04-9436-4E73-B19D-6DBDD1E70DB6}" destId="{F70C9EE6-6E9A-4F12-B3FC-76F4DF63A681}" srcOrd="0" destOrd="0" presId="urn:microsoft.com/office/officeart/2005/8/layout/vList5"/>
    <dgm:cxn modelId="{0B997695-BE5A-B548-809B-E3DA143BACD9}" type="presParOf" srcId="{3DFF8B04-9436-4E73-B19D-6DBDD1E70DB6}" destId="{895C11A7-A063-41B5-9E07-E0E939A79DC4}" srcOrd="1" destOrd="0" presId="urn:microsoft.com/office/officeart/2005/8/layout/vList5"/>
    <dgm:cxn modelId="{D32752F8-0D1F-0645-BC73-15D18DA34BED}" type="presParOf" srcId="{92387E11-815D-4A8C-88D4-9175EFC9E448}" destId="{14BCD75F-A2B0-4288-9B95-946E4CE333FF}" srcOrd="5" destOrd="0" presId="urn:microsoft.com/office/officeart/2005/8/layout/vList5"/>
    <dgm:cxn modelId="{D70495A6-4694-9149-B22D-195A89C1CA96}" type="presParOf" srcId="{92387E11-815D-4A8C-88D4-9175EFC9E448}" destId="{DCD75876-6C4A-433E-A1F7-610F1880E99F}" srcOrd="6" destOrd="0" presId="urn:microsoft.com/office/officeart/2005/8/layout/vList5"/>
    <dgm:cxn modelId="{79AEF658-A873-A14E-B718-668CE6F957C9}" type="presParOf" srcId="{DCD75876-6C4A-433E-A1F7-610F1880E99F}" destId="{C05C3180-DA49-497C-A7EB-D5CFE5885035}" srcOrd="0" destOrd="0" presId="urn:microsoft.com/office/officeart/2005/8/layout/vList5"/>
    <dgm:cxn modelId="{A2E86E23-AD77-7B49-B62C-278D1F0A5EEF}" type="presParOf" srcId="{DCD75876-6C4A-433E-A1F7-610F1880E99F}" destId="{B37EDE86-048E-4074-AFB8-D39C8715C7FC}" srcOrd="1" destOrd="0" presId="urn:microsoft.com/office/officeart/2005/8/layout/vList5"/>
    <dgm:cxn modelId="{DD176B7C-16F0-F649-8521-598324239F98}" type="presParOf" srcId="{92387E11-815D-4A8C-88D4-9175EFC9E448}" destId="{432FFDD3-FFB3-47FC-8AFD-B52CB8F66FBE}" srcOrd="7" destOrd="0" presId="urn:microsoft.com/office/officeart/2005/8/layout/vList5"/>
    <dgm:cxn modelId="{A5248104-5346-2C40-B9C8-3B66C0F23503}" type="presParOf" srcId="{92387E11-815D-4A8C-88D4-9175EFC9E448}" destId="{987C397C-F0D5-4C89-88EE-B8AD5CEE5435}" srcOrd="8" destOrd="0" presId="urn:microsoft.com/office/officeart/2005/8/layout/vList5"/>
    <dgm:cxn modelId="{2B723FE2-6FA7-B442-A713-5860A6C9101B}" type="presParOf" srcId="{987C397C-F0D5-4C89-88EE-B8AD5CEE5435}" destId="{9C869BC5-2C5E-49F6-A1A3-7EBF09DAB6C4}" srcOrd="0" destOrd="0" presId="urn:microsoft.com/office/officeart/2005/8/layout/vList5"/>
    <dgm:cxn modelId="{6DE3181E-D5B7-D24F-B983-D3806B781222}" type="presParOf" srcId="{987C397C-F0D5-4C89-88EE-B8AD5CEE5435}" destId="{7A018EEB-198D-478E-A60F-CF93AE315027}" srcOrd="1" destOrd="0" presId="urn:microsoft.com/office/officeart/2005/8/layout/vList5"/>
    <dgm:cxn modelId="{82C761BC-E294-6E4B-AD77-4A0B8D350644}" type="presParOf" srcId="{92387E11-815D-4A8C-88D4-9175EFC9E448}" destId="{126207A2-F3C0-4567-9E81-1C6F4F7C9EF5}" srcOrd="9" destOrd="0" presId="urn:microsoft.com/office/officeart/2005/8/layout/vList5"/>
    <dgm:cxn modelId="{6B254D6D-A570-3B4F-8DED-863135C840E2}" type="presParOf" srcId="{92387E11-815D-4A8C-88D4-9175EFC9E448}" destId="{43E01E53-3431-4EC3-ADBA-C991EA7F07F0}" srcOrd="10" destOrd="0" presId="urn:microsoft.com/office/officeart/2005/8/layout/vList5"/>
    <dgm:cxn modelId="{58E0C332-3BB3-7C4F-86BD-E86C80D40774}" type="presParOf" srcId="{43E01E53-3431-4EC3-ADBA-C991EA7F07F0}" destId="{489D099D-37DB-4B33-8D7C-833935AAE26D}" srcOrd="0" destOrd="0" presId="urn:microsoft.com/office/officeart/2005/8/layout/vList5"/>
    <dgm:cxn modelId="{D54E832F-DF31-2748-983C-8618C25B9D73}" type="presParOf" srcId="{43E01E53-3431-4EC3-ADBA-C991EA7F07F0}" destId="{1D4362D0-786F-4B81-9969-BF2DBCE9EB78}" srcOrd="1" destOrd="0" presId="urn:microsoft.com/office/officeart/2005/8/layout/vList5"/>
    <dgm:cxn modelId="{39E4A7BC-429B-FD47-AB3A-0645A841EEC2}" type="presParOf" srcId="{92387E11-815D-4A8C-88D4-9175EFC9E448}" destId="{6B130253-943E-4BA0-943F-B621394B768A}" srcOrd="11" destOrd="0" presId="urn:microsoft.com/office/officeart/2005/8/layout/vList5"/>
    <dgm:cxn modelId="{0F59C4EE-F784-F449-96CF-D867C7615AC0}" type="presParOf" srcId="{92387E11-815D-4A8C-88D4-9175EFC9E448}" destId="{028E2D04-D648-4DD2-A097-6FFC4B2D4F52}" srcOrd="12" destOrd="0" presId="urn:microsoft.com/office/officeart/2005/8/layout/vList5"/>
    <dgm:cxn modelId="{D76F657F-50CE-A44E-B77C-93AD183E5D5E}" type="presParOf" srcId="{028E2D04-D648-4DD2-A097-6FFC4B2D4F52}" destId="{BF697407-6FE6-40D1-AD5F-0AC6C292B3E6}" srcOrd="0" destOrd="0" presId="urn:microsoft.com/office/officeart/2005/8/layout/vList5"/>
    <dgm:cxn modelId="{80BD4249-8988-6C41-9315-43E7C653BD17}" type="presParOf" srcId="{028E2D04-D648-4DD2-A097-6FFC4B2D4F52}" destId="{AC95B839-0749-4E90-B2E5-EC5D406078D3}" srcOrd="1" destOrd="0" presId="urn:microsoft.com/office/officeart/2005/8/layout/vList5"/>
    <dgm:cxn modelId="{41102CC7-7AEA-0A47-947C-73A56F94A28E}" type="presParOf" srcId="{92387E11-815D-4A8C-88D4-9175EFC9E448}" destId="{2D08B6E6-E469-4388-B297-9BE57BD2CA5A}" srcOrd="13" destOrd="0" presId="urn:microsoft.com/office/officeart/2005/8/layout/vList5"/>
    <dgm:cxn modelId="{066D7BC2-F5F0-B540-A454-BB21AD26E3C9}" type="presParOf" srcId="{92387E11-815D-4A8C-88D4-9175EFC9E448}" destId="{C81FDFFF-3857-4210-937A-8FEF69E6E143}" srcOrd="14" destOrd="0" presId="urn:microsoft.com/office/officeart/2005/8/layout/vList5"/>
    <dgm:cxn modelId="{4DFF63E5-823A-6343-AF79-9AE705B22B76}" type="presParOf" srcId="{C81FDFFF-3857-4210-937A-8FEF69E6E143}" destId="{AB60DD8E-04BC-4C8C-AC2C-D9B3BBDBA55E}" srcOrd="0" destOrd="0" presId="urn:microsoft.com/office/officeart/2005/8/layout/vList5"/>
    <dgm:cxn modelId="{6E0B0081-688F-5841-B917-0EF3E493915E}" type="presParOf" srcId="{C81FDFFF-3857-4210-937A-8FEF69E6E143}" destId="{AFFCFBA1-6700-4DE6-AA27-EA9AB766D597}" srcOrd="1" destOrd="0" presId="urn:microsoft.com/office/officeart/2005/8/layout/vList5"/>
    <dgm:cxn modelId="{5DC86DAC-6A3C-4444-BE24-7D3B20C88170}" type="presParOf" srcId="{92387E11-815D-4A8C-88D4-9175EFC9E448}" destId="{B72A98D5-B82C-42DC-9F25-AB8043412E80}" srcOrd="15" destOrd="0" presId="urn:microsoft.com/office/officeart/2005/8/layout/vList5"/>
    <dgm:cxn modelId="{D8A47E3F-C4A8-A345-A9AE-20752AE0059B}" type="presParOf" srcId="{92387E11-815D-4A8C-88D4-9175EFC9E448}" destId="{924178F2-9907-4F17-AEDF-65719868FD3C}" srcOrd="16" destOrd="0" presId="urn:microsoft.com/office/officeart/2005/8/layout/vList5"/>
    <dgm:cxn modelId="{9FD6E647-2651-634C-BDD7-935F73624E08}" type="presParOf" srcId="{924178F2-9907-4F17-AEDF-65719868FD3C}" destId="{0B97BF6A-76D2-473A-A3BA-F44EBB8CCCEE}" srcOrd="0" destOrd="0" presId="urn:microsoft.com/office/officeart/2005/8/layout/vList5"/>
    <dgm:cxn modelId="{BD1B7218-C58B-DD45-9BCC-CCE8F4172390}" type="presParOf" srcId="{924178F2-9907-4F17-AEDF-65719868FD3C}" destId="{B121FB57-A560-4FBD-9D6C-0E39B0BD3689}" srcOrd="1" destOrd="0" presId="urn:microsoft.com/office/officeart/2005/8/layout/vList5"/>
    <dgm:cxn modelId="{1B86C452-43FB-AD4C-8A02-00A8E219B2DE}" type="presParOf" srcId="{92387E11-815D-4A8C-88D4-9175EFC9E448}" destId="{59A9148F-EE59-41EA-BD4E-BE2C3BD07AD8}" srcOrd="17" destOrd="0" presId="urn:microsoft.com/office/officeart/2005/8/layout/vList5"/>
    <dgm:cxn modelId="{5333E83E-DD54-404F-AB3C-66014B85426B}" type="presParOf" srcId="{92387E11-815D-4A8C-88D4-9175EFC9E448}" destId="{F1F0925D-063A-4C45-AE24-612E8ADC7F0D}" srcOrd="18" destOrd="0" presId="urn:microsoft.com/office/officeart/2005/8/layout/vList5"/>
    <dgm:cxn modelId="{93F7FAEA-7837-FA4E-A469-BEB53FFF0011}" type="presParOf" srcId="{F1F0925D-063A-4C45-AE24-612E8ADC7F0D}" destId="{7FA8E2C3-0F4D-4EAE-9027-209296DA858B}" srcOrd="0" destOrd="0" presId="urn:microsoft.com/office/officeart/2005/8/layout/vList5"/>
    <dgm:cxn modelId="{98B47238-34D2-454B-A9F2-ACB6422722E9}" type="presParOf" srcId="{F1F0925D-063A-4C45-AE24-612E8ADC7F0D}" destId="{CBFA767D-35D2-4F89-9977-1BC3385794FC}" srcOrd="1" destOrd="0" presId="urn:microsoft.com/office/officeart/2005/8/layout/vList5"/>
    <dgm:cxn modelId="{B94A52C4-CC51-A942-B41C-6F608A8AC492}" type="presParOf" srcId="{92387E11-815D-4A8C-88D4-9175EFC9E448}" destId="{A9698E96-6725-4E47-8E13-273A58803184}" srcOrd="19" destOrd="0" presId="urn:microsoft.com/office/officeart/2005/8/layout/vList5"/>
    <dgm:cxn modelId="{75FE5EC9-8158-5241-9E4C-45E37D68780B}" type="presParOf" srcId="{92387E11-815D-4A8C-88D4-9175EFC9E448}" destId="{CD65F0B3-EEA9-4155-9D98-9ED39B2AFA1B}" srcOrd="20" destOrd="0" presId="urn:microsoft.com/office/officeart/2005/8/layout/vList5"/>
    <dgm:cxn modelId="{820E1A3A-140A-B249-995F-DF1947D915F3}" type="presParOf" srcId="{CD65F0B3-EEA9-4155-9D98-9ED39B2AFA1B}" destId="{631C9B3B-7B79-4BB8-94AB-6FDB8DC82632}" srcOrd="0" destOrd="0" presId="urn:microsoft.com/office/officeart/2005/8/layout/vList5"/>
    <dgm:cxn modelId="{66116139-3CB0-994C-A2A1-8917F55DCABF}" type="presParOf" srcId="{CD65F0B3-EEA9-4155-9D98-9ED39B2AFA1B}" destId="{AA14347C-F051-4283-B753-514FA0BFC1AD}" srcOrd="1" destOrd="0" presId="urn:microsoft.com/office/officeart/2005/8/layout/vList5"/>
    <dgm:cxn modelId="{1C3620F0-83F9-AF4C-9866-204C594DB003}" type="presParOf" srcId="{92387E11-815D-4A8C-88D4-9175EFC9E448}" destId="{E4A50096-962C-444A-AD65-E7161B2981A0}" srcOrd="21" destOrd="0" presId="urn:microsoft.com/office/officeart/2005/8/layout/vList5"/>
    <dgm:cxn modelId="{C4488D0B-13C8-384B-8DE3-F0041CFDB41A}" type="presParOf" srcId="{92387E11-815D-4A8C-88D4-9175EFC9E448}" destId="{F1785B5A-8D77-4BB0-88F2-63B112410FD7}" srcOrd="22" destOrd="0" presId="urn:microsoft.com/office/officeart/2005/8/layout/vList5"/>
    <dgm:cxn modelId="{B0F61A86-177C-8C40-8CB7-680082799678}" type="presParOf" srcId="{F1785B5A-8D77-4BB0-88F2-63B112410FD7}" destId="{91BA58CD-1C96-4803-B881-4658B77A42C7}" srcOrd="0" destOrd="0" presId="urn:microsoft.com/office/officeart/2005/8/layout/vList5"/>
    <dgm:cxn modelId="{69BFDD79-848C-DE43-BFAC-5ABC8BDA33D6}" type="presParOf" srcId="{F1785B5A-8D77-4BB0-88F2-63B112410FD7}" destId="{7BA36651-7E3C-4286-A51A-B2BFFE720799}" srcOrd="1" destOrd="0" presId="urn:microsoft.com/office/officeart/2005/8/layout/vList5"/>
    <dgm:cxn modelId="{1ACB3FFA-AD30-7540-8117-BE51F86744E3}" type="presParOf" srcId="{92387E11-815D-4A8C-88D4-9175EFC9E448}" destId="{6B0EA75F-AAD5-42AC-B684-4BE8DE3D0894}" srcOrd="23" destOrd="0" presId="urn:microsoft.com/office/officeart/2005/8/layout/vList5"/>
    <dgm:cxn modelId="{40B2282C-8491-CB44-B835-0F2DE9C27E8E}" type="presParOf" srcId="{92387E11-815D-4A8C-88D4-9175EFC9E448}" destId="{2EC0AC1D-73EF-4C9A-9C01-FD7A92A4F357}" srcOrd="24" destOrd="0" presId="urn:microsoft.com/office/officeart/2005/8/layout/vList5"/>
    <dgm:cxn modelId="{17AB647A-14CD-7042-B41E-6F5F64259A4E}" type="presParOf" srcId="{2EC0AC1D-73EF-4C9A-9C01-FD7A92A4F357}" destId="{751D3278-5E70-4841-9D84-458833AB3891}" srcOrd="0" destOrd="0" presId="urn:microsoft.com/office/officeart/2005/8/layout/vList5"/>
    <dgm:cxn modelId="{DAF5ADA1-A2B8-B346-A228-79DA2A167FB8}" type="presParOf" srcId="{2EC0AC1D-73EF-4C9A-9C01-FD7A92A4F357}" destId="{5FD1C589-C4A5-47C3-B048-D3E7E1DCBCC5}" srcOrd="1" destOrd="0" presId="urn:microsoft.com/office/officeart/2005/8/layout/vList5"/>
    <dgm:cxn modelId="{D0FEBC1F-124F-4241-8EC4-BDE99BAC2AC4}" type="presParOf" srcId="{92387E11-815D-4A8C-88D4-9175EFC9E448}" destId="{9B8B3740-EAB2-41E3-A1FE-B713262C6343}" srcOrd="25" destOrd="0" presId="urn:microsoft.com/office/officeart/2005/8/layout/vList5"/>
    <dgm:cxn modelId="{AEB18876-B818-114D-8048-964025D569F2}" type="presParOf" srcId="{92387E11-815D-4A8C-88D4-9175EFC9E448}" destId="{DDC4C57A-CE08-406B-A406-45B28D500739}" srcOrd="26" destOrd="0" presId="urn:microsoft.com/office/officeart/2005/8/layout/vList5"/>
    <dgm:cxn modelId="{ABE5A00A-F24E-CF4B-9A38-4C192A6C1B7A}" type="presParOf" srcId="{DDC4C57A-CE08-406B-A406-45B28D500739}" destId="{5A1C1A38-0CB3-4973-8A34-98986BBB108E}" srcOrd="0" destOrd="0" presId="urn:microsoft.com/office/officeart/2005/8/layout/vList5"/>
    <dgm:cxn modelId="{C3633F97-4F9B-DC46-B667-E999E4060BC9}" type="presParOf" srcId="{DDC4C57A-CE08-406B-A406-45B28D500739}" destId="{A19AF227-097A-4EFD-BC16-118BBC98A47F}" srcOrd="1" destOrd="0" presId="urn:microsoft.com/office/officeart/2005/8/layout/vList5"/>
    <dgm:cxn modelId="{DC0A8D82-9C2C-B64E-A229-7E87A7E0C161}" type="presParOf" srcId="{92387E11-815D-4A8C-88D4-9175EFC9E448}" destId="{BF31DE92-564B-4730-BC08-678AFC34782C}" srcOrd="27" destOrd="0" presId="urn:microsoft.com/office/officeart/2005/8/layout/vList5"/>
    <dgm:cxn modelId="{F5971B9A-3241-8D4D-955E-9978DF4B40BF}" type="presParOf" srcId="{92387E11-815D-4A8C-88D4-9175EFC9E448}" destId="{95D08EE8-CB0C-46DF-A4FB-D635B4E93777}" srcOrd="28" destOrd="0" presId="urn:microsoft.com/office/officeart/2005/8/layout/vList5"/>
    <dgm:cxn modelId="{9BF8A137-FDB8-3647-A25B-A44F7ACDB187}" type="presParOf" srcId="{95D08EE8-CB0C-46DF-A4FB-D635B4E93777}" destId="{D38CB8C7-378E-4AC9-8CD3-9FD8567ED6DC}" srcOrd="0" destOrd="0" presId="urn:microsoft.com/office/officeart/2005/8/layout/vList5"/>
    <dgm:cxn modelId="{C5EE1F5E-7539-6A46-87A6-F47E7B51BD21}" type="presParOf" srcId="{95D08EE8-CB0C-46DF-A4FB-D635B4E93777}" destId="{C7FBC50F-7C03-416B-B8B3-2B4D1EB2CB0E}" srcOrd="1" destOrd="0" presId="urn:microsoft.com/office/officeart/2005/8/layout/vList5"/>
    <dgm:cxn modelId="{A962274C-49E9-614D-9446-F1A5824DF543}" type="presParOf" srcId="{92387E11-815D-4A8C-88D4-9175EFC9E448}" destId="{C119718C-6B51-44AA-B21E-C9DDECBBBE8A}" srcOrd="29" destOrd="0" presId="urn:microsoft.com/office/officeart/2005/8/layout/vList5"/>
    <dgm:cxn modelId="{EFD6B383-4346-A34C-81B4-DD250E74D9C6}" type="presParOf" srcId="{92387E11-815D-4A8C-88D4-9175EFC9E448}" destId="{9ADADBD9-9972-4565-AEA1-80615BA54E26}" srcOrd="30" destOrd="0" presId="urn:microsoft.com/office/officeart/2005/8/layout/vList5"/>
    <dgm:cxn modelId="{5B00ABB3-60C7-5943-ABEE-5003C830AEC2}" type="presParOf" srcId="{9ADADBD9-9972-4565-AEA1-80615BA54E26}" destId="{2055C457-F563-40AA-B0FF-515837354328}" srcOrd="0" destOrd="0" presId="urn:microsoft.com/office/officeart/2005/8/layout/vList5"/>
    <dgm:cxn modelId="{86D23214-D09D-C74F-9892-85E7A7BD12A3}" type="presParOf" srcId="{9ADADBD9-9972-4565-AEA1-80615BA54E26}" destId="{57A3AA12-388A-412A-95C5-EDC246DF2C5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6580BF8-8E0E-4463-92C1-CB9A9B9C0306}"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n-CA"/>
        </a:p>
      </dgm:t>
    </dgm:pt>
    <dgm:pt modelId="{43BFF6F2-789B-4485-844D-7476B576B3F4}">
      <dgm:prSet custT="1"/>
      <dgm:spPr/>
      <dgm:t>
        <a:bodyPr/>
        <a:lstStyle/>
        <a:p>
          <a:pPr rtl="0"/>
          <a:r>
            <a:rPr lang="en-US" sz="1400" b="1" dirty="0" smtClean="0"/>
            <a:t>Direct Publisher</a:t>
          </a:r>
          <a:endParaRPr lang="en-CA" sz="1400" dirty="0"/>
        </a:p>
      </dgm:t>
    </dgm:pt>
    <dgm:pt modelId="{4C9E2932-0068-4AD7-969D-BBBA218FBDF6}" type="parTrans" cxnId="{BC1CAF0C-9403-4A4F-B97E-8DCFF9078677}">
      <dgm:prSet/>
      <dgm:spPr/>
      <dgm:t>
        <a:bodyPr/>
        <a:lstStyle/>
        <a:p>
          <a:endParaRPr lang="en-CA"/>
        </a:p>
      </dgm:t>
    </dgm:pt>
    <dgm:pt modelId="{7060CE8C-4998-48DF-B638-F18F8FFEE51B}" type="sibTrans" cxnId="{BC1CAF0C-9403-4A4F-B97E-8DCFF9078677}">
      <dgm:prSet/>
      <dgm:spPr/>
      <dgm:t>
        <a:bodyPr/>
        <a:lstStyle/>
        <a:p>
          <a:endParaRPr lang="en-CA"/>
        </a:p>
      </dgm:t>
    </dgm:pt>
    <dgm:pt modelId="{6015AF0B-0C62-4698-9287-664A39512058}">
      <dgm:prSet custT="1"/>
      <dgm:spPr/>
      <dgm:t>
        <a:bodyPr/>
        <a:lstStyle/>
        <a:p>
          <a:pPr rtl="0"/>
          <a:r>
            <a:rPr lang="en-US" sz="1400" b="1" dirty="0" smtClean="0"/>
            <a:t>Frequency Transparent</a:t>
          </a:r>
          <a:endParaRPr lang="en-CA" sz="1400" dirty="0"/>
        </a:p>
      </dgm:t>
    </dgm:pt>
    <dgm:pt modelId="{372D2F1B-C7E3-4945-9222-59B14446F40D}" type="parTrans" cxnId="{5B6294BA-9F1D-46CB-899D-6821DD55EBCC}">
      <dgm:prSet/>
      <dgm:spPr/>
      <dgm:t>
        <a:bodyPr/>
        <a:lstStyle/>
        <a:p>
          <a:endParaRPr lang="en-CA"/>
        </a:p>
      </dgm:t>
    </dgm:pt>
    <dgm:pt modelId="{E6F378AF-A9AE-42AC-8AFC-B3CFA0121405}" type="sibTrans" cxnId="{5B6294BA-9F1D-46CB-899D-6821DD55EBCC}">
      <dgm:prSet/>
      <dgm:spPr/>
      <dgm:t>
        <a:bodyPr/>
        <a:lstStyle/>
        <a:p>
          <a:endParaRPr lang="en-CA"/>
        </a:p>
      </dgm:t>
    </dgm:pt>
    <dgm:pt modelId="{75CC8FAF-8E74-4398-975E-2DD47C7555C9}">
      <dgm:prSet custT="1"/>
      <dgm:spPr/>
      <dgm:t>
        <a:bodyPr/>
        <a:lstStyle/>
        <a:p>
          <a:pPr rtl="0"/>
          <a:r>
            <a:rPr lang="en-US" sz="1200" b="1" dirty="0" smtClean="0"/>
            <a:t>Unique </a:t>
          </a:r>
          <a:r>
            <a:rPr lang="en-US" sz="1200" b="1" dirty="0" err="1" smtClean="0"/>
            <a:t>Recency</a:t>
          </a:r>
          <a:r>
            <a:rPr lang="en-US" sz="1200" b="1" dirty="0" smtClean="0"/>
            <a:t> Data</a:t>
          </a:r>
          <a:endParaRPr lang="en-CA" sz="1200" dirty="0"/>
        </a:p>
      </dgm:t>
    </dgm:pt>
    <dgm:pt modelId="{924C0A12-AB56-4CFE-BD58-04D48EF0C60E}" type="parTrans" cxnId="{86DFDBA3-D093-40DE-A047-ADE65A8B27BA}">
      <dgm:prSet/>
      <dgm:spPr/>
      <dgm:t>
        <a:bodyPr/>
        <a:lstStyle/>
        <a:p>
          <a:endParaRPr lang="en-CA"/>
        </a:p>
      </dgm:t>
    </dgm:pt>
    <dgm:pt modelId="{AFA163FA-C978-4334-AD83-A627EBF7A1F8}" type="sibTrans" cxnId="{86DFDBA3-D093-40DE-A047-ADE65A8B27BA}">
      <dgm:prSet/>
      <dgm:spPr/>
      <dgm:t>
        <a:bodyPr/>
        <a:lstStyle/>
        <a:p>
          <a:endParaRPr lang="en-CA"/>
        </a:p>
      </dgm:t>
    </dgm:pt>
    <dgm:pt modelId="{89284677-1E75-4D09-B984-86739A5DD350}">
      <dgm:prSet custT="1"/>
      <dgm:spPr/>
      <dgm:t>
        <a:bodyPr/>
        <a:lstStyle/>
        <a:p>
          <a:pPr rtl="0"/>
          <a:r>
            <a:rPr lang="en-US" sz="1200" b="1" dirty="0" smtClean="0"/>
            <a:t>High Definition Reporting</a:t>
          </a:r>
          <a:endParaRPr lang="en-CA" sz="1200" dirty="0"/>
        </a:p>
      </dgm:t>
    </dgm:pt>
    <dgm:pt modelId="{8267653D-C3E2-43E8-81A2-2B3C268348D7}" type="parTrans" cxnId="{F0DB23A4-E524-4C9C-BE14-2876D7CE2226}">
      <dgm:prSet/>
      <dgm:spPr/>
      <dgm:t>
        <a:bodyPr/>
        <a:lstStyle/>
        <a:p>
          <a:endParaRPr lang="en-CA"/>
        </a:p>
      </dgm:t>
    </dgm:pt>
    <dgm:pt modelId="{B96F7CC8-7503-49E4-8E5C-B75480DF9560}" type="sibTrans" cxnId="{F0DB23A4-E524-4C9C-BE14-2876D7CE2226}">
      <dgm:prSet/>
      <dgm:spPr/>
      <dgm:t>
        <a:bodyPr/>
        <a:lstStyle/>
        <a:p>
          <a:endParaRPr lang="en-CA"/>
        </a:p>
      </dgm:t>
    </dgm:pt>
    <dgm:pt modelId="{1E32C2FC-4EE6-4C0E-92E1-75B8528351AB}">
      <dgm:prSet custT="1"/>
      <dgm:spPr/>
      <dgm:t>
        <a:bodyPr/>
        <a:lstStyle/>
        <a:p>
          <a:pPr rtl="0"/>
          <a:r>
            <a:rPr lang="en-US" sz="1200" b="1" dirty="0" smtClean="0"/>
            <a:t>Low Commitment</a:t>
          </a:r>
          <a:r>
            <a:rPr lang="en-US" sz="1400" b="1" dirty="0" smtClean="0"/>
            <a:t> IO’s</a:t>
          </a:r>
          <a:endParaRPr lang="en-CA" sz="1400" dirty="0"/>
        </a:p>
      </dgm:t>
    </dgm:pt>
    <dgm:pt modelId="{2A130BA7-8ADD-40C8-B037-B750F4A36221}" type="parTrans" cxnId="{740C832B-988D-4A09-8777-ADB75E9CAF21}">
      <dgm:prSet/>
      <dgm:spPr/>
      <dgm:t>
        <a:bodyPr/>
        <a:lstStyle/>
        <a:p>
          <a:endParaRPr lang="en-CA"/>
        </a:p>
      </dgm:t>
    </dgm:pt>
    <dgm:pt modelId="{5F7897C9-A9B9-4420-9493-1B9C2A68961F}" type="sibTrans" cxnId="{740C832B-988D-4A09-8777-ADB75E9CAF21}">
      <dgm:prSet/>
      <dgm:spPr/>
      <dgm:t>
        <a:bodyPr/>
        <a:lstStyle/>
        <a:p>
          <a:endParaRPr lang="en-CA"/>
        </a:p>
      </dgm:t>
    </dgm:pt>
    <dgm:pt modelId="{C1C6B620-8025-4AFF-A0E4-4051E4D58997}">
      <dgm:prSet custT="1"/>
      <dgm:spPr/>
      <dgm:t>
        <a:bodyPr/>
        <a:lstStyle/>
        <a:p>
          <a:pPr rtl="0"/>
          <a:r>
            <a:rPr lang="en-US" sz="1400" b="1" dirty="0" smtClean="0"/>
            <a:t>Data Alliance</a:t>
          </a:r>
          <a:endParaRPr lang="en-CA" sz="1400" dirty="0"/>
        </a:p>
      </dgm:t>
    </dgm:pt>
    <dgm:pt modelId="{91F01DF4-43CE-479B-BD7E-20847DD48387}" type="parTrans" cxnId="{1F1F377E-B4FF-4FED-AC7F-283EC76ABD7D}">
      <dgm:prSet/>
      <dgm:spPr/>
      <dgm:t>
        <a:bodyPr/>
        <a:lstStyle/>
        <a:p>
          <a:endParaRPr lang="en-CA"/>
        </a:p>
      </dgm:t>
    </dgm:pt>
    <dgm:pt modelId="{CAD649FF-2F74-490C-9548-5105E131C732}" type="sibTrans" cxnId="{1F1F377E-B4FF-4FED-AC7F-283EC76ABD7D}">
      <dgm:prSet/>
      <dgm:spPr/>
      <dgm:t>
        <a:bodyPr/>
        <a:lstStyle/>
        <a:p>
          <a:endParaRPr lang="en-CA"/>
        </a:p>
      </dgm:t>
    </dgm:pt>
    <dgm:pt modelId="{E4F63A1E-C1CF-4C59-AA79-DD036602ABBB}">
      <dgm:prSet/>
      <dgm:spPr/>
      <dgm:t>
        <a:bodyPr/>
        <a:lstStyle/>
        <a:p>
          <a:pPr rtl="0"/>
          <a:r>
            <a:rPr lang="en-US" b="1" dirty="0" smtClean="0"/>
            <a:t>NOT an Ad Network. When you're not dealing direct, you will likely incur additional  'middleman' fees.  Access a large digital marketing footprint and connect with all the major ad exchanges including the Facebook Exchange</a:t>
          </a:r>
          <a:endParaRPr lang="en-CA" b="1" dirty="0"/>
        </a:p>
      </dgm:t>
    </dgm:pt>
    <dgm:pt modelId="{C447D37A-FC33-42A7-9165-1DB974E70291}" type="parTrans" cxnId="{53A57A82-3CDA-41F9-A60A-F7B32C82B0F7}">
      <dgm:prSet/>
      <dgm:spPr/>
      <dgm:t>
        <a:bodyPr/>
        <a:lstStyle/>
        <a:p>
          <a:endParaRPr lang="en-CA"/>
        </a:p>
      </dgm:t>
    </dgm:pt>
    <dgm:pt modelId="{28FEB0DF-3B1F-4AC5-8CE7-7EEC54CA7DBA}" type="sibTrans" cxnId="{53A57A82-3CDA-41F9-A60A-F7B32C82B0F7}">
      <dgm:prSet/>
      <dgm:spPr/>
      <dgm:t>
        <a:bodyPr/>
        <a:lstStyle/>
        <a:p>
          <a:endParaRPr lang="en-CA"/>
        </a:p>
      </dgm:t>
    </dgm:pt>
    <dgm:pt modelId="{154DC2C0-51BB-4CE7-A94E-D0D9E8BD6F2B}">
      <dgm:prSet/>
      <dgm:spPr/>
      <dgm:t>
        <a:bodyPr/>
        <a:lstStyle/>
        <a:p>
          <a:pPr rtl="0"/>
          <a:r>
            <a:rPr lang="en-US" b="1" dirty="0" smtClean="0"/>
            <a:t>Unique in our ability to optimize Frequency. We are not a black box outfit, but one that is transparent and sets realistic frequency caps. Black box frequency capping can easily result in ad fatigue or worse, user annoyance</a:t>
          </a:r>
          <a:r>
            <a:rPr lang="en-US" dirty="0" smtClean="0"/>
            <a:t>!</a:t>
          </a:r>
          <a:endParaRPr lang="en-CA" dirty="0"/>
        </a:p>
      </dgm:t>
    </dgm:pt>
    <dgm:pt modelId="{322F0A31-ED96-45DE-8149-10B26E8D440F}" type="parTrans" cxnId="{D7A13D0F-CD18-49B8-AE3B-F2DCB82C9D26}">
      <dgm:prSet/>
      <dgm:spPr/>
      <dgm:t>
        <a:bodyPr/>
        <a:lstStyle/>
        <a:p>
          <a:endParaRPr lang="en-CA"/>
        </a:p>
      </dgm:t>
    </dgm:pt>
    <dgm:pt modelId="{367FA890-D88E-4D17-A46D-A188551E7CC2}" type="sibTrans" cxnId="{D7A13D0F-CD18-49B8-AE3B-F2DCB82C9D26}">
      <dgm:prSet/>
      <dgm:spPr/>
      <dgm:t>
        <a:bodyPr/>
        <a:lstStyle/>
        <a:p>
          <a:endParaRPr lang="en-CA"/>
        </a:p>
      </dgm:t>
    </dgm:pt>
    <dgm:pt modelId="{2D4B13E2-A66B-412F-8DA5-3062314B6520}">
      <dgm:prSet/>
      <dgm:spPr/>
      <dgm:t>
        <a:bodyPr/>
        <a:lstStyle/>
        <a:p>
          <a:pPr rtl="0"/>
          <a:r>
            <a:rPr lang="en-US" b="1" dirty="0" err="1" smtClean="0"/>
            <a:t>Recency</a:t>
          </a:r>
          <a:r>
            <a:rPr lang="en-US" b="1" dirty="0" smtClean="0"/>
            <a:t> is data uniquely reflected in our reporting. We can bid on cookies that are more valuable as they convert and lower bid multipliers on those that don’t. This decreases CPA and increases performance as we maximize budget potential</a:t>
          </a:r>
          <a:endParaRPr lang="en-CA" b="1" dirty="0"/>
        </a:p>
      </dgm:t>
    </dgm:pt>
    <dgm:pt modelId="{9B971ECA-F5F1-41D2-83A1-A6541E54AC58}" type="parTrans" cxnId="{2AB7420A-8254-4825-A6B3-2AB874CC1848}">
      <dgm:prSet/>
      <dgm:spPr/>
      <dgm:t>
        <a:bodyPr/>
        <a:lstStyle/>
        <a:p>
          <a:endParaRPr lang="en-CA"/>
        </a:p>
      </dgm:t>
    </dgm:pt>
    <dgm:pt modelId="{C5368E99-AB60-4D52-933B-C0AAF090AFF4}" type="sibTrans" cxnId="{2AB7420A-8254-4825-A6B3-2AB874CC1848}">
      <dgm:prSet/>
      <dgm:spPr/>
      <dgm:t>
        <a:bodyPr/>
        <a:lstStyle/>
        <a:p>
          <a:endParaRPr lang="en-CA"/>
        </a:p>
      </dgm:t>
    </dgm:pt>
    <dgm:pt modelId="{1F9EE6CE-D7A4-4981-9417-30AC7AEE6BCF}">
      <dgm:prSet/>
      <dgm:spPr/>
      <dgm:t>
        <a:bodyPr/>
        <a:lstStyle/>
        <a:p>
          <a:pPr rtl="0"/>
          <a:r>
            <a:rPr lang="en-US" b="1" dirty="0" smtClean="0"/>
            <a:t>Our reports are the most comprehensive in the industry with over 16 tabs of data. The data is used to optimize campaigns on a granular level and includes Ad Group, Frequency, Site Vertical, Site List, Creative, Fold, Exchange, Time of Day, Day of Week, </a:t>
          </a:r>
          <a:r>
            <a:rPr lang="en-US" b="1" dirty="0" err="1" smtClean="0"/>
            <a:t>etc</a:t>
          </a:r>
          <a:endParaRPr lang="en-CA" b="1" dirty="0"/>
        </a:p>
      </dgm:t>
    </dgm:pt>
    <dgm:pt modelId="{BAB886A5-1705-4C20-A1CE-09EA2CD02092}" type="parTrans" cxnId="{9F0301D8-0458-485A-B698-ABFB63232F6A}">
      <dgm:prSet/>
      <dgm:spPr/>
      <dgm:t>
        <a:bodyPr/>
        <a:lstStyle/>
        <a:p>
          <a:endParaRPr lang="en-CA"/>
        </a:p>
      </dgm:t>
    </dgm:pt>
    <dgm:pt modelId="{3E26595E-7678-458F-91EE-3EAA78F9DEF3}" type="sibTrans" cxnId="{9F0301D8-0458-485A-B698-ABFB63232F6A}">
      <dgm:prSet/>
      <dgm:spPr/>
      <dgm:t>
        <a:bodyPr/>
        <a:lstStyle/>
        <a:p>
          <a:endParaRPr lang="en-CA"/>
        </a:p>
      </dgm:t>
    </dgm:pt>
    <dgm:pt modelId="{6B8DC968-1776-4BA1-9EC5-355D8D91426A}">
      <dgm:prSet/>
      <dgm:spPr/>
      <dgm:t>
        <a:bodyPr/>
        <a:lstStyle/>
        <a:p>
          <a:pPr rtl="0"/>
          <a:r>
            <a:rPr lang="en-US" b="1" dirty="0" smtClean="0"/>
            <a:t>We are confident to show results quickly. Mid-size clients are very attracted by this low risk element. Work on a month to month basis and don’t require a large dedicated spend. Retargeting Only = $2500/Mo. and Channel + Retargeting = $5k/Mo.</a:t>
          </a:r>
          <a:endParaRPr lang="en-CA" b="1" dirty="0"/>
        </a:p>
      </dgm:t>
    </dgm:pt>
    <dgm:pt modelId="{95F263E5-9961-4ADB-B122-FD2E69B16545}" type="parTrans" cxnId="{E8F25679-579D-4165-AB81-684FD16C4B0D}">
      <dgm:prSet/>
      <dgm:spPr/>
      <dgm:t>
        <a:bodyPr/>
        <a:lstStyle/>
        <a:p>
          <a:endParaRPr lang="en-CA"/>
        </a:p>
      </dgm:t>
    </dgm:pt>
    <dgm:pt modelId="{625245EB-6440-4365-9D3D-F07B58EC585C}" type="sibTrans" cxnId="{E8F25679-579D-4165-AB81-684FD16C4B0D}">
      <dgm:prSet/>
      <dgm:spPr/>
      <dgm:t>
        <a:bodyPr/>
        <a:lstStyle/>
        <a:p>
          <a:endParaRPr lang="en-CA"/>
        </a:p>
      </dgm:t>
    </dgm:pt>
    <dgm:pt modelId="{2ED66C8F-0F7A-4C64-B43E-01718A45C0A5}">
      <dgm:prSet/>
      <dgm:spPr/>
      <dgm:t>
        <a:bodyPr/>
        <a:lstStyle/>
        <a:p>
          <a:pPr rtl="0"/>
          <a:r>
            <a:rPr lang="en-US" b="1" dirty="0" smtClean="0"/>
            <a:t>DA allows the growing of small cookie pools without solely relying on New User Prospecting </a:t>
          </a:r>
          <a:endParaRPr lang="en-CA" b="1" dirty="0"/>
        </a:p>
      </dgm:t>
    </dgm:pt>
    <dgm:pt modelId="{30BF07A3-D734-4331-9425-3A0E04A5AFFD}" type="parTrans" cxnId="{8B2AC478-994F-45E1-81F3-1DB320774258}">
      <dgm:prSet/>
      <dgm:spPr/>
      <dgm:t>
        <a:bodyPr/>
        <a:lstStyle/>
        <a:p>
          <a:endParaRPr lang="en-CA"/>
        </a:p>
      </dgm:t>
    </dgm:pt>
    <dgm:pt modelId="{21B75848-ABCB-4D12-81A0-1C7D42380F9E}" type="sibTrans" cxnId="{8B2AC478-994F-45E1-81F3-1DB320774258}">
      <dgm:prSet/>
      <dgm:spPr/>
      <dgm:t>
        <a:bodyPr/>
        <a:lstStyle/>
        <a:p>
          <a:endParaRPr lang="en-CA"/>
        </a:p>
      </dgm:t>
    </dgm:pt>
    <dgm:pt modelId="{26E05DA3-3F54-465F-B301-47CE19CF51E5}" type="pres">
      <dgm:prSet presAssocID="{36580BF8-8E0E-4463-92C1-CB9A9B9C0306}" presName="Name0" presStyleCnt="0">
        <dgm:presLayoutVars>
          <dgm:chPref val="3"/>
          <dgm:dir/>
          <dgm:animLvl val="lvl"/>
          <dgm:resizeHandles/>
        </dgm:presLayoutVars>
      </dgm:prSet>
      <dgm:spPr/>
      <dgm:t>
        <a:bodyPr/>
        <a:lstStyle/>
        <a:p>
          <a:endParaRPr lang="en-CA"/>
        </a:p>
      </dgm:t>
    </dgm:pt>
    <dgm:pt modelId="{6291518B-0911-4157-B2DE-5C7C1E87A8C2}" type="pres">
      <dgm:prSet presAssocID="{43BFF6F2-789B-4485-844D-7476B576B3F4}" presName="horFlow" presStyleCnt="0"/>
      <dgm:spPr/>
    </dgm:pt>
    <dgm:pt modelId="{16E98FC3-1B43-4706-85A2-15E032BA0D06}" type="pres">
      <dgm:prSet presAssocID="{43BFF6F2-789B-4485-844D-7476B576B3F4}" presName="bigChev" presStyleLbl="node1" presStyleIdx="0" presStyleCnt="6" custScaleX="117574" custLinFactNeighborX="39786" custLinFactNeighborY="-2353"/>
      <dgm:spPr/>
      <dgm:t>
        <a:bodyPr/>
        <a:lstStyle/>
        <a:p>
          <a:endParaRPr lang="en-CA"/>
        </a:p>
      </dgm:t>
    </dgm:pt>
    <dgm:pt modelId="{9A8D5988-4B01-44DF-A2F7-47C4D23AC649}" type="pres">
      <dgm:prSet presAssocID="{C447D37A-FC33-42A7-9165-1DB974E70291}" presName="parTrans" presStyleCnt="0"/>
      <dgm:spPr/>
    </dgm:pt>
    <dgm:pt modelId="{891A7C93-5353-4DD9-8D0B-109EA1261B42}" type="pres">
      <dgm:prSet presAssocID="{E4F63A1E-C1CF-4C59-AA79-DD036602ABBB}" presName="node" presStyleLbl="alignAccFollowNode1" presStyleIdx="0" presStyleCnt="6" custScaleX="425891">
        <dgm:presLayoutVars>
          <dgm:bulletEnabled val="1"/>
        </dgm:presLayoutVars>
      </dgm:prSet>
      <dgm:spPr/>
      <dgm:t>
        <a:bodyPr/>
        <a:lstStyle/>
        <a:p>
          <a:endParaRPr lang="en-CA"/>
        </a:p>
      </dgm:t>
    </dgm:pt>
    <dgm:pt modelId="{074A4F8E-FE8F-4640-9DE3-7C6FD549FE7C}" type="pres">
      <dgm:prSet presAssocID="{43BFF6F2-789B-4485-844D-7476B576B3F4}" presName="vSp" presStyleCnt="0"/>
      <dgm:spPr/>
    </dgm:pt>
    <dgm:pt modelId="{6EAF4F87-B563-43A9-ADDC-F2BFE4A7F295}" type="pres">
      <dgm:prSet presAssocID="{6015AF0B-0C62-4698-9287-664A39512058}" presName="horFlow" presStyleCnt="0"/>
      <dgm:spPr/>
    </dgm:pt>
    <dgm:pt modelId="{9E0B7A4E-DA4B-4A3B-B4E8-01A5144D2301}" type="pres">
      <dgm:prSet presAssocID="{6015AF0B-0C62-4698-9287-664A39512058}" presName="bigChev" presStyleLbl="node1" presStyleIdx="1" presStyleCnt="6" custScaleX="117574"/>
      <dgm:spPr/>
      <dgm:t>
        <a:bodyPr/>
        <a:lstStyle/>
        <a:p>
          <a:endParaRPr lang="en-CA"/>
        </a:p>
      </dgm:t>
    </dgm:pt>
    <dgm:pt modelId="{85C09736-3F63-482E-9288-4C65A416701B}" type="pres">
      <dgm:prSet presAssocID="{322F0A31-ED96-45DE-8149-10B26E8D440F}" presName="parTrans" presStyleCnt="0"/>
      <dgm:spPr/>
    </dgm:pt>
    <dgm:pt modelId="{CFB29747-B483-43C7-B3EB-F3AE6649BEF9}" type="pres">
      <dgm:prSet presAssocID="{154DC2C0-51BB-4CE7-A94E-D0D9E8BD6F2B}" presName="node" presStyleLbl="alignAccFollowNode1" presStyleIdx="1" presStyleCnt="6" custScaleX="425891">
        <dgm:presLayoutVars>
          <dgm:bulletEnabled val="1"/>
        </dgm:presLayoutVars>
      </dgm:prSet>
      <dgm:spPr/>
      <dgm:t>
        <a:bodyPr/>
        <a:lstStyle/>
        <a:p>
          <a:endParaRPr lang="en-CA"/>
        </a:p>
      </dgm:t>
    </dgm:pt>
    <dgm:pt modelId="{7D000C80-11F8-4602-82BD-456BDE336A16}" type="pres">
      <dgm:prSet presAssocID="{6015AF0B-0C62-4698-9287-664A39512058}" presName="vSp" presStyleCnt="0"/>
      <dgm:spPr/>
    </dgm:pt>
    <dgm:pt modelId="{B264CFC1-727F-45F5-8A23-0646A8949B50}" type="pres">
      <dgm:prSet presAssocID="{75CC8FAF-8E74-4398-975E-2DD47C7555C9}" presName="horFlow" presStyleCnt="0"/>
      <dgm:spPr/>
    </dgm:pt>
    <dgm:pt modelId="{65F3CD13-9084-4E77-B579-8F222E7B6DDF}" type="pres">
      <dgm:prSet presAssocID="{75CC8FAF-8E74-4398-975E-2DD47C7555C9}" presName="bigChev" presStyleLbl="node1" presStyleIdx="2" presStyleCnt="6" custScaleX="117574"/>
      <dgm:spPr/>
      <dgm:t>
        <a:bodyPr/>
        <a:lstStyle/>
        <a:p>
          <a:endParaRPr lang="en-CA"/>
        </a:p>
      </dgm:t>
    </dgm:pt>
    <dgm:pt modelId="{8FE9E165-7231-4870-B434-B900346F0F55}" type="pres">
      <dgm:prSet presAssocID="{9B971ECA-F5F1-41D2-83A1-A6541E54AC58}" presName="parTrans" presStyleCnt="0"/>
      <dgm:spPr/>
    </dgm:pt>
    <dgm:pt modelId="{518784DC-2AD1-4B42-932E-DA592AFB0D24}" type="pres">
      <dgm:prSet presAssocID="{2D4B13E2-A66B-412F-8DA5-3062314B6520}" presName="node" presStyleLbl="alignAccFollowNode1" presStyleIdx="2" presStyleCnt="6" custScaleX="425891">
        <dgm:presLayoutVars>
          <dgm:bulletEnabled val="1"/>
        </dgm:presLayoutVars>
      </dgm:prSet>
      <dgm:spPr/>
      <dgm:t>
        <a:bodyPr/>
        <a:lstStyle/>
        <a:p>
          <a:endParaRPr lang="en-CA"/>
        </a:p>
      </dgm:t>
    </dgm:pt>
    <dgm:pt modelId="{B153502D-DA18-4C18-9337-B08BC5605978}" type="pres">
      <dgm:prSet presAssocID="{75CC8FAF-8E74-4398-975E-2DD47C7555C9}" presName="vSp" presStyleCnt="0"/>
      <dgm:spPr/>
    </dgm:pt>
    <dgm:pt modelId="{3049C4BF-01AD-432F-9E25-59E7945A0A1F}" type="pres">
      <dgm:prSet presAssocID="{89284677-1E75-4D09-B984-86739A5DD350}" presName="horFlow" presStyleCnt="0"/>
      <dgm:spPr/>
    </dgm:pt>
    <dgm:pt modelId="{C57BC1F5-3638-4500-B45C-9785942CBE56}" type="pres">
      <dgm:prSet presAssocID="{89284677-1E75-4D09-B984-86739A5DD350}" presName="bigChev" presStyleLbl="node1" presStyleIdx="3" presStyleCnt="6" custScaleX="117574"/>
      <dgm:spPr/>
      <dgm:t>
        <a:bodyPr/>
        <a:lstStyle/>
        <a:p>
          <a:endParaRPr lang="en-CA"/>
        </a:p>
      </dgm:t>
    </dgm:pt>
    <dgm:pt modelId="{AD4EA616-5182-44C6-A8DE-69A6EA3909F5}" type="pres">
      <dgm:prSet presAssocID="{BAB886A5-1705-4C20-A1CE-09EA2CD02092}" presName="parTrans" presStyleCnt="0"/>
      <dgm:spPr/>
    </dgm:pt>
    <dgm:pt modelId="{3D17E352-8514-4888-A0F9-CE44C3FDFFDB}" type="pres">
      <dgm:prSet presAssocID="{1F9EE6CE-D7A4-4981-9417-30AC7AEE6BCF}" presName="node" presStyleLbl="alignAccFollowNode1" presStyleIdx="3" presStyleCnt="6" custScaleX="425891">
        <dgm:presLayoutVars>
          <dgm:bulletEnabled val="1"/>
        </dgm:presLayoutVars>
      </dgm:prSet>
      <dgm:spPr/>
      <dgm:t>
        <a:bodyPr/>
        <a:lstStyle/>
        <a:p>
          <a:endParaRPr lang="en-CA"/>
        </a:p>
      </dgm:t>
    </dgm:pt>
    <dgm:pt modelId="{9BAC259A-CDA8-41B1-99E3-BC21314E088F}" type="pres">
      <dgm:prSet presAssocID="{89284677-1E75-4D09-B984-86739A5DD350}" presName="vSp" presStyleCnt="0"/>
      <dgm:spPr/>
    </dgm:pt>
    <dgm:pt modelId="{B84D2665-87F8-470F-8A6A-62AD5298D38B}" type="pres">
      <dgm:prSet presAssocID="{1E32C2FC-4EE6-4C0E-92E1-75B8528351AB}" presName="horFlow" presStyleCnt="0"/>
      <dgm:spPr/>
    </dgm:pt>
    <dgm:pt modelId="{6B5DC823-4673-4B34-903E-0DF96E1631F2}" type="pres">
      <dgm:prSet presAssocID="{1E32C2FC-4EE6-4C0E-92E1-75B8528351AB}" presName="bigChev" presStyleLbl="node1" presStyleIdx="4" presStyleCnt="6" custScaleX="117574"/>
      <dgm:spPr/>
      <dgm:t>
        <a:bodyPr/>
        <a:lstStyle/>
        <a:p>
          <a:endParaRPr lang="en-CA"/>
        </a:p>
      </dgm:t>
    </dgm:pt>
    <dgm:pt modelId="{F76880F2-AC9B-40EC-A590-A52A2D26B2CF}" type="pres">
      <dgm:prSet presAssocID="{95F263E5-9961-4ADB-B122-FD2E69B16545}" presName="parTrans" presStyleCnt="0"/>
      <dgm:spPr/>
    </dgm:pt>
    <dgm:pt modelId="{E64A3D3C-1CAE-4E3C-AEDE-7A853B27F576}" type="pres">
      <dgm:prSet presAssocID="{6B8DC968-1776-4BA1-9EC5-355D8D91426A}" presName="node" presStyleLbl="alignAccFollowNode1" presStyleIdx="4" presStyleCnt="6" custScaleX="425891" custLinFactNeighborX="-24220" custLinFactNeighborY="5769">
        <dgm:presLayoutVars>
          <dgm:bulletEnabled val="1"/>
        </dgm:presLayoutVars>
      </dgm:prSet>
      <dgm:spPr/>
      <dgm:t>
        <a:bodyPr/>
        <a:lstStyle/>
        <a:p>
          <a:endParaRPr lang="en-CA"/>
        </a:p>
      </dgm:t>
    </dgm:pt>
    <dgm:pt modelId="{81C19902-C278-485C-834E-BB3E4738D258}" type="pres">
      <dgm:prSet presAssocID="{1E32C2FC-4EE6-4C0E-92E1-75B8528351AB}" presName="vSp" presStyleCnt="0"/>
      <dgm:spPr/>
    </dgm:pt>
    <dgm:pt modelId="{D3C43311-5850-4B41-A34B-CEEEA5900179}" type="pres">
      <dgm:prSet presAssocID="{C1C6B620-8025-4AFF-A0E4-4051E4D58997}" presName="horFlow" presStyleCnt="0"/>
      <dgm:spPr/>
    </dgm:pt>
    <dgm:pt modelId="{05E52E6C-0D81-4A4A-A3ED-64D90D978C66}" type="pres">
      <dgm:prSet presAssocID="{C1C6B620-8025-4AFF-A0E4-4051E4D58997}" presName="bigChev" presStyleLbl="node1" presStyleIdx="5" presStyleCnt="6" custScaleX="117574"/>
      <dgm:spPr/>
      <dgm:t>
        <a:bodyPr/>
        <a:lstStyle/>
        <a:p>
          <a:endParaRPr lang="en-CA"/>
        </a:p>
      </dgm:t>
    </dgm:pt>
    <dgm:pt modelId="{9559EAB4-B2A2-452A-AD4B-642FA7567060}" type="pres">
      <dgm:prSet presAssocID="{30BF07A3-D734-4331-9425-3A0E04A5AFFD}" presName="parTrans" presStyleCnt="0"/>
      <dgm:spPr/>
    </dgm:pt>
    <dgm:pt modelId="{8D6CAE38-757F-47BA-A5C8-56EC3037DB54}" type="pres">
      <dgm:prSet presAssocID="{2ED66C8F-0F7A-4C64-B43E-01718A45C0A5}" presName="node" presStyleLbl="alignAccFollowNode1" presStyleIdx="5" presStyleCnt="6" custScaleX="425891">
        <dgm:presLayoutVars>
          <dgm:bulletEnabled val="1"/>
        </dgm:presLayoutVars>
      </dgm:prSet>
      <dgm:spPr/>
      <dgm:t>
        <a:bodyPr/>
        <a:lstStyle/>
        <a:p>
          <a:endParaRPr lang="en-CA"/>
        </a:p>
      </dgm:t>
    </dgm:pt>
  </dgm:ptLst>
  <dgm:cxnLst>
    <dgm:cxn modelId="{963C0923-62DF-2B4F-8127-FFF5BE381D7D}" type="presOf" srcId="{2D4B13E2-A66B-412F-8DA5-3062314B6520}" destId="{518784DC-2AD1-4B42-932E-DA592AFB0D24}" srcOrd="0" destOrd="0" presId="urn:microsoft.com/office/officeart/2005/8/layout/lProcess3"/>
    <dgm:cxn modelId="{2AB7420A-8254-4825-A6B3-2AB874CC1848}" srcId="{75CC8FAF-8E74-4398-975E-2DD47C7555C9}" destId="{2D4B13E2-A66B-412F-8DA5-3062314B6520}" srcOrd="0" destOrd="0" parTransId="{9B971ECA-F5F1-41D2-83A1-A6541E54AC58}" sibTransId="{C5368E99-AB60-4D52-933B-C0AAF090AFF4}"/>
    <dgm:cxn modelId="{BC11EDA9-11D0-FC40-8518-ECFFC7202BC6}" type="presOf" srcId="{1F9EE6CE-D7A4-4981-9417-30AC7AEE6BCF}" destId="{3D17E352-8514-4888-A0F9-CE44C3FDFFDB}" srcOrd="0" destOrd="0" presId="urn:microsoft.com/office/officeart/2005/8/layout/lProcess3"/>
    <dgm:cxn modelId="{740C832B-988D-4A09-8777-ADB75E9CAF21}" srcId="{36580BF8-8E0E-4463-92C1-CB9A9B9C0306}" destId="{1E32C2FC-4EE6-4C0E-92E1-75B8528351AB}" srcOrd="4" destOrd="0" parTransId="{2A130BA7-8ADD-40C8-B037-B750F4A36221}" sibTransId="{5F7897C9-A9B9-4420-9493-1B9C2A68961F}"/>
    <dgm:cxn modelId="{AEB22B2D-FB22-C243-B1D9-52932570252E}" type="presOf" srcId="{E4F63A1E-C1CF-4C59-AA79-DD036602ABBB}" destId="{891A7C93-5353-4DD9-8D0B-109EA1261B42}" srcOrd="0" destOrd="0" presId="urn:microsoft.com/office/officeart/2005/8/layout/lProcess3"/>
    <dgm:cxn modelId="{E7C94AEC-06B2-3A4B-B67C-EA3E3557C188}" type="presOf" srcId="{2ED66C8F-0F7A-4C64-B43E-01718A45C0A5}" destId="{8D6CAE38-757F-47BA-A5C8-56EC3037DB54}" srcOrd="0" destOrd="0" presId="urn:microsoft.com/office/officeart/2005/8/layout/lProcess3"/>
    <dgm:cxn modelId="{C6667E46-4B0A-EC4A-830E-3E7AF415DE20}" type="presOf" srcId="{154DC2C0-51BB-4CE7-A94E-D0D9E8BD6F2B}" destId="{CFB29747-B483-43C7-B3EB-F3AE6649BEF9}" srcOrd="0" destOrd="0" presId="urn:microsoft.com/office/officeart/2005/8/layout/lProcess3"/>
    <dgm:cxn modelId="{B3477A5C-1E84-3849-9962-7833B0CB8760}" type="presOf" srcId="{43BFF6F2-789B-4485-844D-7476B576B3F4}" destId="{16E98FC3-1B43-4706-85A2-15E032BA0D06}" srcOrd="0" destOrd="0" presId="urn:microsoft.com/office/officeart/2005/8/layout/lProcess3"/>
    <dgm:cxn modelId="{6CB24425-6E6F-A74C-8E0B-1B9C3FD93A09}" type="presOf" srcId="{36580BF8-8E0E-4463-92C1-CB9A9B9C0306}" destId="{26E05DA3-3F54-465F-B301-47CE19CF51E5}" srcOrd="0" destOrd="0" presId="urn:microsoft.com/office/officeart/2005/8/layout/lProcess3"/>
    <dgm:cxn modelId="{53A57A82-3CDA-41F9-A60A-F7B32C82B0F7}" srcId="{43BFF6F2-789B-4485-844D-7476B576B3F4}" destId="{E4F63A1E-C1CF-4C59-AA79-DD036602ABBB}" srcOrd="0" destOrd="0" parTransId="{C447D37A-FC33-42A7-9165-1DB974E70291}" sibTransId="{28FEB0DF-3B1F-4AC5-8CE7-7EEC54CA7DBA}"/>
    <dgm:cxn modelId="{135A0934-8619-F74D-AE36-D6C22244CC03}" type="presOf" srcId="{89284677-1E75-4D09-B984-86739A5DD350}" destId="{C57BC1F5-3638-4500-B45C-9785942CBE56}" srcOrd="0" destOrd="0" presId="urn:microsoft.com/office/officeart/2005/8/layout/lProcess3"/>
    <dgm:cxn modelId="{E8F25679-579D-4165-AB81-684FD16C4B0D}" srcId="{1E32C2FC-4EE6-4C0E-92E1-75B8528351AB}" destId="{6B8DC968-1776-4BA1-9EC5-355D8D91426A}" srcOrd="0" destOrd="0" parTransId="{95F263E5-9961-4ADB-B122-FD2E69B16545}" sibTransId="{625245EB-6440-4365-9D3D-F07B58EC585C}"/>
    <dgm:cxn modelId="{D7A13D0F-CD18-49B8-AE3B-F2DCB82C9D26}" srcId="{6015AF0B-0C62-4698-9287-664A39512058}" destId="{154DC2C0-51BB-4CE7-A94E-D0D9E8BD6F2B}" srcOrd="0" destOrd="0" parTransId="{322F0A31-ED96-45DE-8149-10B26E8D440F}" sibTransId="{367FA890-D88E-4D17-A46D-A188551E7CC2}"/>
    <dgm:cxn modelId="{9F0301D8-0458-485A-B698-ABFB63232F6A}" srcId="{89284677-1E75-4D09-B984-86739A5DD350}" destId="{1F9EE6CE-D7A4-4981-9417-30AC7AEE6BCF}" srcOrd="0" destOrd="0" parTransId="{BAB886A5-1705-4C20-A1CE-09EA2CD02092}" sibTransId="{3E26595E-7678-458F-91EE-3EAA78F9DEF3}"/>
    <dgm:cxn modelId="{1F1F377E-B4FF-4FED-AC7F-283EC76ABD7D}" srcId="{36580BF8-8E0E-4463-92C1-CB9A9B9C0306}" destId="{C1C6B620-8025-4AFF-A0E4-4051E4D58997}" srcOrd="5" destOrd="0" parTransId="{91F01DF4-43CE-479B-BD7E-20847DD48387}" sibTransId="{CAD649FF-2F74-490C-9548-5105E131C732}"/>
    <dgm:cxn modelId="{8B2AC478-994F-45E1-81F3-1DB320774258}" srcId="{C1C6B620-8025-4AFF-A0E4-4051E4D58997}" destId="{2ED66C8F-0F7A-4C64-B43E-01718A45C0A5}" srcOrd="0" destOrd="0" parTransId="{30BF07A3-D734-4331-9425-3A0E04A5AFFD}" sibTransId="{21B75848-ABCB-4D12-81A0-1C7D42380F9E}"/>
    <dgm:cxn modelId="{5B6294BA-9F1D-46CB-899D-6821DD55EBCC}" srcId="{36580BF8-8E0E-4463-92C1-CB9A9B9C0306}" destId="{6015AF0B-0C62-4698-9287-664A39512058}" srcOrd="1" destOrd="0" parTransId="{372D2F1B-C7E3-4945-9222-59B14446F40D}" sibTransId="{E6F378AF-A9AE-42AC-8AFC-B3CFA0121405}"/>
    <dgm:cxn modelId="{2A91C42C-8319-DA40-A7B3-72180472D9B3}" type="presOf" srcId="{6015AF0B-0C62-4698-9287-664A39512058}" destId="{9E0B7A4E-DA4B-4A3B-B4E8-01A5144D2301}" srcOrd="0" destOrd="0" presId="urn:microsoft.com/office/officeart/2005/8/layout/lProcess3"/>
    <dgm:cxn modelId="{C56EBD33-5A12-6F44-ACD3-594A714F1CF1}" type="presOf" srcId="{1E32C2FC-4EE6-4C0E-92E1-75B8528351AB}" destId="{6B5DC823-4673-4B34-903E-0DF96E1631F2}" srcOrd="0" destOrd="0" presId="urn:microsoft.com/office/officeart/2005/8/layout/lProcess3"/>
    <dgm:cxn modelId="{4010F3BD-AD25-A642-8EFE-8A81A6B77695}" type="presOf" srcId="{C1C6B620-8025-4AFF-A0E4-4051E4D58997}" destId="{05E52E6C-0D81-4A4A-A3ED-64D90D978C66}" srcOrd="0" destOrd="0" presId="urn:microsoft.com/office/officeart/2005/8/layout/lProcess3"/>
    <dgm:cxn modelId="{86DFDBA3-D093-40DE-A047-ADE65A8B27BA}" srcId="{36580BF8-8E0E-4463-92C1-CB9A9B9C0306}" destId="{75CC8FAF-8E74-4398-975E-2DD47C7555C9}" srcOrd="2" destOrd="0" parTransId="{924C0A12-AB56-4CFE-BD58-04D48EF0C60E}" sibTransId="{AFA163FA-C978-4334-AD83-A627EBF7A1F8}"/>
    <dgm:cxn modelId="{F0DB23A4-E524-4C9C-BE14-2876D7CE2226}" srcId="{36580BF8-8E0E-4463-92C1-CB9A9B9C0306}" destId="{89284677-1E75-4D09-B984-86739A5DD350}" srcOrd="3" destOrd="0" parTransId="{8267653D-C3E2-43E8-81A2-2B3C268348D7}" sibTransId="{B96F7CC8-7503-49E4-8E5C-B75480DF9560}"/>
    <dgm:cxn modelId="{27098A01-5F4A-EB4B-A8C8-E97ED9C083BC}" type="presOf" srcId="{75CC8FAF-8E74-4398-975E-2DD47C7555C9}" destId="{65F3CD13-9084-4E77-B579-8F222E7B6DDF}" srcOrd="0" destOrd="0" presId="urn:microsoft.com/office/officeart/2005/8/layout/lProcess3"/>
    <dgm:cxn modelId="{BE9A70A4-A199-5C44-967E-532FEC6FA5DB}" type="presOf" srcId="{6B8DC968-1776-4BA1-9EC5-355D8D91426A}" destId="{E64A3D3C-1CAE-4E3C-AEDE-7A853B27F576}" srcOrd="0" destOrd="0" presId="urn:microsoft.com/office/officeart/2005/8/layout/lProcess3"/>
    <dgm:cxn modelId="{BC1CAF0C-9403-4A4F-B97E-8DCFF9078677}" srcId="{36580BF8-8E0E-4463-92C1-CB9A9B9C0306}" destId="{43BFF6F2-789B-4485-844D-7476B576B3F4}" srcOrd="0" destOrd="0" parTransId="{4C9E2932-0068-4AD7-969D-BBBA218FBDF6}" sibTransId="{7060CE8C-4998-48DF-B638-F18F8FFEE51B}"/>
    <dgm:cxn modelId="{E0D592F1-C1A0-2749-8CAE-308E56161626}" type="presParOf" srcId="{26E05DA3-3F54-465F-B301-47CE19CF51E5}" destId="{6291518B-0911-4157-B2DE-5C7C1E87A8C2}" srcOrd="0" destOrd="0" presId="urn:microsoft.com/office/officeart/2005/8/layout/lProcess3"/>
    <dgm:cxn modelId="{3351196F-C89E-2147-90E6-33820A50BE54}" type="presParOf" srcId="{6291518B-0911-4157-B2DE-5C7C1E87A8C2}" destId="{16E98FC3-1B43-4706-85A2-15E032BA0D06}" srcOrd="0" destOrd="0" presId="urn:microsoft.com/office/officeart/2005/8/layout/lProcess3"/>
    <dgm:cxn modelId="{D63C75FF-E7B7-4742-862E-BDBECE79E47D}" type="presParOf" srcId="{6291518B-0911-4157-B2DE-5C7C1E87A8C2}" destId="{9A8D5988-4B01-44DF-A2F7-47C4D23AC649}" srcOrd="1" destOrd="0" presId="urn:microsoft.com/office/officeart/2005/8/layout/lProcess3"/>
    <dgm:cxn modelId="{395C4D8F-8FCD-7643-B025-D2FCA39C0108}" type="presParOf" srcId="{6291518B-0911-4157-B2DE-5C7C1E87A8C2}" destId="{891A7C93-5353-4DD9-8D0B-109EA1261B42}" srcOrd="2" destOrd="0" presId="urn:microsoft.com/office/officeart/2005/8/layout/lProcess3"/>
    <dgm:cxn modelId="{C7F814AB-D502-0846-8E73-479E946900C3}" type="presParOf" srcId="{26E05DA3-3F54-465F-B301-47CE19CF51E5}" destId="{074A4F8E-FE8F-4640-9DE3-7C6FD549FE7C}" srcOrd="1" destOrd="0" presId="urn:microsoft.com/office/officeart/2005/8/layout/lProcess3"/>
    <dgm:cxn modelId="{232FA1A2-3205-1344-B45F-4AEE392C0B3C}" type="presParOf" srcId="{26E05DA3-3F54-465F-B301-47CE19CF51E5}" destId="{6EAF4F87-B563-43A9-ADDC-F2BFE4A7F295}" srcOrd="2" destOrd="0" presId="urn:microsoft.com/office/officeart/2005/8/layout/lProcess3"/>
    <dgm:cxn modelId="{851D16AD-1DA7-AA47-A2DC-1EB885907C34}" type="presParOf" srcId="{6EAF4F87-B563-43A9-ADDC-F2BFE4A7F295}" destId="{9E0B7A4E-DA4B-4A3B-B4E8-01A5144D2301}" srcOrd="0" destOrd="0" presId="urn:microsoft.com/office/officeart/2005/8/layout/lProcess3"/>
    <dgm:cxn modelId="{AD0B9F43-8FFC-C749-AF0C-01462ABAE7E1}" type="presParOf" srcId="{6EAF4F87-B563-43A9-ADDC-F2BFE4A7F295}" destId="{85C09736-3F63-482E-9288-4C65A416701B}" srcOrd="1" destOrd="0" presId="urn:microsoft.com/office/officeart/2005/8/layout/lProcess3"/>
    <dgm:cxn modelId="{7C05EE18-5259-B042-B2E0-AB4697D18E68}" type="presParOf" srcId="{6EAF4F87-B563-43A9-ADDC-F2BFE4A7F295}" destId="{CFB29747-B483-43C7-B3EB-F3AE6649BEF9}" srcOrd="2" destOrd="0" presId="urn:microsoft.com/office/officeart/2005/8/layout/lProcess3"/>
    <dgm:cxn modelId="{B784C8B2-46F0-8D48-A33D-3838BF4ECB19}" type="presParOf" srcId="{26E05DA3-3F54-465F-B301-47CE19CF51E5}" destId="{7D000C80-11F8-4602-82BD-456BDE336A16}" srcOrd="3" destOrd="0" presId="urn:microsoft.com/office/officeart/2005/8/layout/lProcess3"/>
    <dgm:cxn modelId="{506822F3-91D4-8541-9AAC-90093F85DA90}" type="presParOf" srcId="{26E05DA3-3F54-465F-B301-47CE19CF51E5}" destId="{B264CFC1-727F-45F5-8A23-0646A8949B50}" srcOrd="4" destOrd="0" presId="urn:microsoft.com/office/officeart/2005/8/layout/lProcess3"/>
    <dgm:cxn modelId="{83248CD2-1250-BA49-9863-9A7B8C75BBF0}" type="presParOf" srcId="{B264CFC1-727F-45F5-8A23-0646A8949B50}" destId="{65F3CD13-9084-4E77-B579-8F222E7B6DDF}" srcOrd="0" destOrd="0" presId="urn:microsoft.com/office/officeart/2005/8/layout/lProcess3"/>
    <dgm:cxn modelId="{498A5983-7B0F-9048-8E52-BAC7E54A2973}" type="presParOf" srcId="{B264CFC1-727F-45F5-8A23-0646A8949B50}" destId="{8FE9E165-7231-4870-B434-B900346F0F55}" srcOrd="1" destOrd="0" presId="urn:microsoft.com/office/officeart/2005/8/layout/lProcess3"/>
    <dgm:cxn modelId="{53B85458-2C7C-4A42-B407-F1A6AEA12588}" type="presParOf" srcId="{B264CFC1-727F-45F5-8A23-0646A8949B50}" destId="{518784DC-2AD1-4B42-932E-DA592AFB0D24}" srcOrd="2" destOrd="0" presId="urn:microsoft.com/office/officeart/2005/8/layout/lProcess3"/>
    <dgm:cxn modelId="{B911AB11-07C6-E64F-800B-E920FD7D7D39}" type="presParOf" srcId="{26E05DA3-3F54-465F-B301-47CE19CF51E5}" destId="{B153502D-DA18-4C18-9337-B08BC5605978}" srcOrd="5" destOrd="0" presId="urn:microsoft.com/office/officeart/2005/8/layout/lProcess3"/>
    <dgm:cxn modelId="{9952EBB9-DC49-464F-9BF6-5009E887559E}" type="presParOf" srcId="{26E05DA3-3F54-465F-B301-47CE19CF51E5}" destId="{3049C4BF-01AD-432F-9E25-59E7945A0A1F}" srcOrd="6" destOrd="0" presId="urn:microsoft.com/office/officeart/2005/8/layout/lProcess3"/>
    <dgm:cxn modelId="{119E0801-183C-EE47-ABEE-F34CDA9F59A8}" type="presParOf" srcId="{3049C4BF-01AD-432F-9E25-59E7945A0A1F}" destId="{C57BC1F5-3638-4500-B45C-9785942CBE56}" srcOrd="0" destOrd="0" presId="urn:microsoft.com/office/officeart/2005/8/layout/lProcess3"/>
    <dgm:cxn modelId="{2BA0C78B-D034-084F-AFF9-B0A3AF2C57F2}" type="presParOf" srcId="{3049C4BF-01AD-432F-9E25-59E7945A0A1F}" destId="{AD4EA616-5182-44C6-A8DE-69A6EA3909F5}" srcOrd="1" destOrd="0" presId="urn:microsoft.com/office/officeart/2005/8/layout/lProcess3"/>
    <dgm:cxn modelId="{5FA8391A-2532-AB44-8EB8-1EF585E52C4D}" type="presParOf" srcId="{3049C4BF-01AD-432F-9E25-59E7945A0A1F}" destId="{3D17E352-8514-4888-A0F9-CE44C3FDFFDB}" srcOrd="2" destOrd="0" presId="urn:microsoft.com/office/officeart/2005/8/layout/lProcess3"/>
    <dgm:cxn modelId="{ACCB9F88-7764-B241-B0A4-C594EA0B4D4C}" type="presParOf" srcId="{26E05DA3-3F54-465F-B301-47CE19CF51E5}" destId="{9BAC259A-CDA8-41B1-99E3-BC21314E088F}" srcOrd="7" destOrd="0" presId="urn:microsoft.com/office/officeart/2005/8/layout/lProcess3"/>
    <dgm:cxn modelId="{4383434E-EB21-B943-8C96-A408928CD7E2}" type="presParOf" srcId="{26E05DA3-3F54-465F-B301-47CE19CF51E5}" destId="{B84D2665-87F8-470F-8A6A-62AD5298D38B}" srcOrd="8" destOrd="0" presId="urn:microsoft.com/office/officeart/2005/8/layout/lProcess3"/>
    <dgm:cxn modelId="{24123CF2-0C2C-B744-9703-5798C8B988F2}" type="presParOf" srcId="{B84D2665-87F8-470F-8A6A-62AD5298D38B}" destId="{6B5DC823-4673-4B34-903E-0DF96E1631F2}" srcOrd="0" destOrd="0" presId="urn:microsoft.com/office/officeart/2005/8/layout/lProcess3"/>
    <dgm:cxn modelId="{224A9EA5-8D6F-194D-85C5-915103C8020C}" type="presParOf" srcId="{B84D2665-87F8-470F-8A6A-62AD5298D38B}" destId="{F76880F2-AC9B-40EC-A590-A52A2D26B2CF}" srcOrd="1" destOrd="0" presId="urn:microsoft.com/office/officeart/2005/8/layout/lProcess3"/>
    <dgm:cxn modelId="{2E5C62DE-D4F0-904F-A46D-BFEF92B00C89}" type="presParOf" srcId="{B84D2665-87F8-470F-8A6A-62AD5298D38B}" destId="{E64A3D3C-1CAE-4E3C-AEDE-7A853B27F576}" srcOrd="2" destOrd="0" presId="urn:microsoft.com/office/officeart/2005/8/layout/lProcess3"/>
    <dgm:cxn modelId="{671A5574-C233-2446-89D5-69262FC7764F}" type="presParOf" srcId="{26E05DA3-3F54-465F-B301-47CE19CF51E5}" destId="{81C19902-C278-485C-834E-BB3E4738D258}" srcOrd="9" destOrd="0" presId="urn:microsoft.com/office/officeart/2005/8/layout/lProcess3"/>
    <dgm:cxn modelId="{1A580F48-DC96-5B4A-9003-D68C8C74988D}" type="presParOf" srcId="{26E05DA3-3F54-465F-B301-47CE19CF51E5}" destId="{D3C43311-5850-4B41-A34B-CEEEA5900179}" srcOrd="10" destOrd="0" presId="urn:microsoft.com/office/officeart/2005/8/layout/lProcess3"/>
    <dgm:cxn modelId="{CC4C34F4-8B64-924C-8C1D-E089EA89B174}" type="presParOf" srcId="{D3C43311-5850-4B41-A34B-CEEEA5900179}" destId="{05E52E6C-0D81-4A4A-A3ED-64D90D978C66}" srcOrd="0" destOrd="0" presId="urn:microsoft.com/office/officeart/2005/8/layout/lProcess3"/>
    <dgm:cxn modelId="{9BAB89AE-F746-8C4B-80DA-63D351178FC5}" type="presParOf" srcId="{D3C43311-5850-4B41-A34B-CEEEA5900179}" destId="{9559EAB4-B2A2-452A-AD4B-642FA7567060}" srcOrd="1" destOrd="0" presId="urn:microsoft.com/office/officeart/2005/8/layout/lProcess3"/>
    <dgm:cxn modelId="{C67EF53C-A7D0-E744-B72C-8F05B000922D}" type="presParOf" srcId="{D3C43311-5850-4B41-A34B-CEEEA5900179}" destId="{8D6CAE38-757F-47BA-A5C8-56EC3037DB54}"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2E45F-6A1A-4C37-9E9D-150506A6566B}">
      <dsp:nvSpPr>
        <dsp:cNvPr id="0" name=""/>
        <dsp:cNvSpPr/>
      </dsp:nvSpPr>
      <dsp:spPr>
        <a:xfrm rot="5400000">
          <a:off x="4990802" y="-2442183"/>
          <a:ext cx="482869" cy="5491141"/>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Retarget Users anywhere on the internet. Access all the exchanges and cast a very large net in order to reach your valued customer. </a:t>
          </a:r>
          <a:endParaRPr lang="en-CA" sz="1100" b="0" kern="1200" dirty="0">
            <a:latin typeface="Calibri Light" panose="020F0302020204030204" pitchFamily="34" charset="0"/>
          </a:endParaRPr>
        </a:p>
      </dsp:txBody>
      <dsp:txXfrm rot="-5400000">
        <a:off x="2486666" y="85525"/>
        <a:ext cx="5467569" cy="435725"/>
      </dsp:txXfrm>
    </dsp:sp>
    <dsp:sp modelId="{6E2396DE-706B-4A1F-AEC8-938730C76766}">
      <dsp:nvSpPr>
        <dsp:cNvPr id="0" name=""/>
        <dsp:cNvSpPr/>
      </dsp:nvSpPr>
      <dsp:spPr>
        <a:xfrm>
          <a:off x="512695" y="1593"/>
          <a:ext cx="1973970" cy="60358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Site Wide Retargeting</a:t>
          </a:r>
          <a:endParaRPr lang="en-CA" sz="1600" kern="1200" dirty="0">
            <a:latin typeface="Calibri Light" panose="020F0302020204030204" pitchFamily="34" charset="0"/>
          </a:endParaRPr>
        </a:p>
      </dsp:txBody>
      <dsp:txXfrm>
        <a:off x="542160" y="31058"/>
        <a:ext cx="1915040" cy="544656"/>
      </dsp:txXfrm>
    </dsp:sp>
    <dsp:sp modelId="{410BA0A6-4A9C-40B0-924F-77A4F291F4F3}">
      <dsp:nvSpPr>
        <dsp:cNvPr id="0" name=""/>
        <dsp:cNvSpPr/>
      </dsp:nvSpPr>
      <dsp:spPr>
        <a:xfrm rot="5400000">
          <a:off x="4990802" y="-1808417"/>
          <a:ext cx="482869" cy="5491141"/>
        </a:xfrm>
        <a:prstGeom prst="round2SameRect">
          <a:avLst/>
        </a:prstGeom>
        <a:solidFill>
          <a:schemeClr val="accent4">
            <a:tint val="40000"/>
            <a:alpha val="90000"/>
            <a:hueOff val="1439239"/>
            <a:satOff val="-7658"/>
            <a:lumOff val="-436"/>
            <a:alphaOff val="0"/>
          </a:schemeClr>
        </a:solidFill>
        <a:ln w="12700" cap="flat" cmpd="sng" algn="ctr">
          <a:solidFill>
            <a:schemeClr val="accent4">
              <a:tint val="40000"/>
              <a:alpha val="90000"/>
              <a:hueOff val="1439239"/>
              <a:satOff val="-7658"/>
              <a:lumOff val="-4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Retargets users while they appear on their Outlook/Yahoo Webmail. Outlook is a highly coveted group as they migrated as previous Hotmail users. Yahoo uses a larger ad unit 300x600</a:t>
          </a:r>
          <a:endParaRPr lang="en-CA" sz="1100" b="0" kern="1200" dirty="0">
            <a:latin typeface="Calibri Light" panose="020F0302020204030204" pitchFamily="34" charset="0"/>
          </a:endParaRPr>
        </a:p>
      </dsp:txBody>
      <dsp:txXfrm rot="-5400000">
        <a:off x="2486666" y="719291"/>
        <a:ext cx="5467569" cy="435725"/>
      </dsp:txXfrm>
    </dsp:sp>
    <dsp:sp modelId="{63E6D78D-E015-4CC4-9C64-DB2AD73E2E5E}">
      <dsp:nvSpPr>
        <dsp:cNvPr id="0" name=""/>
        <dsp:cNvSpPr/>
      </dsp:nvSpPr>
      <dsp:spPr>
        <a:xfrm>
          <a:off x="512695" y="635359"/>
          <a:ext cx="1973970" cy="603586"/>
        </a:xfrm>
        <a:prstGeom prst="roundRect">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Outlook  &amp; Yahoo Retargeting</a:t>
          </a:r>
          <a:endParaRPr lang="en-CA" sz="1600" kern="1200" dirty="0">
            <a:latin typeface="Calibri Light" panose="020F0302020204030204" pitchFamily="34" charset="0"/>
          </a:endParaRPr>
        </a:p>
      </dsp:txBody>
      <dsp:txXfrm>
        <a:off x="542160" y="664824"/>
        <a:ext cx="1915040" cy="544656"/>
      </dsp:txXfrm>
    </dsp:sp>
    <dsp:sp modelId="{4772B391-10B7-4561-8DE5-29FA00364078}">
      <dsp:nvSpPr>
        <dsp:cNvPr id="0" name=""/>
        <dsp:cNvSpPr/>
      </dsp:nvSpPr>
      <dsp:spPr>
        <a:xfrm rot="5400000">
          <a:off x="4990802" y="-1174652"/>
          <a:ext cx="482869" cy="5491141"/>
        </a:xfrm>
        <a:prstGeom prst="round2SameRect">
          <a:avLst/>
        </a:prstGeom>
        <a:solidFill>
          <a:schemeClr val="accent4">
            <a:tint val="40000"/>
            <a:alpha val="90000"/>
            <a:hueOff val="2878479"/>
            <a:satOff val="-15315"/>
            <a:lumOff val="-873"/>
            <a:alphaOff val="0"/>
          </a:schemeClr>
        </a:solidFill>
        <a:ln w="12700" cap="flat" cmpd="sng" algn="ctr">
          <a:solidFill>
            <a:schemeClr val="accent4">
              <a:tint val="40000"/>
              <a:alpha val="90000"/>
              <a:hueOff val="2878479"/>
              <a:satOff val="-15315"/>
              <a:lumOff val="-8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Retargets users while on their Facebook page. The ad will appear on the RHR and/or Newsfeed sections of FB</a:t>
          </a:r>
          <a:endParaRPr lang="en-CA" sz="1100" b="0" kern="1200" dirty="0">
            <a:latin typeface="Calibri Light" panose="020F0302020204030204" pitchFamily="34" charset="0"/>
          </a:endParaRPr>
        </a:p>
      </dsp:txBody>
      <dsp:txXfrm rot="-5400000">
        <a:off x="2486666" y="1353056"/>
        <a:ext cx="5467569" cy="435725"/>
      </dsp:txXfrm>
    </dsp:sp>
    <dsp:sp modelId="{EBF06BB1-40C7-40DE-996B-E77F272842B0}">
      <dsp:nvSpPr>
        <dsp:cNvPr id="0" name=""/>
        <dsp:cNvSpPr/>
      </dsp:nvSpPr>
      <dsp:spPr>
        <a:xfrm>
          <a:off x="512695" y="1269125"/>
          <a:ext cx="1973970" cy="603586"/>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FBX RHR (Right Hand Rail) and Newsfeed Retargeting</a:t>
          </a:r>
          <a:endParaRPr lang="en-CA" sz="1600" kern="1200" dirty="0">
            <a:latin typeface="Calibri Light" panose="020F0302020204030204" pitchFamily="34" charset="0"/>
          </a:endParaRPr>
        </a:p>
      </dsp:txBody>
      <dsp:txXfrm>
        <a:off x="542160" y="1298590"/>
        <a:ext cx="1915040" cy="544656"/>
      </dsp:txXfrm>
    </dsp:sp>
    <dsp:sp modelId="{523DEDEC-CFE8-44D7-9710-AD2F86195974}">
      <dsp:nvSpPr>
        <dsp:cNvPr id="0" name=""/>
        <dsp:cNvSpPr/>
      </dsp:nvSpPr>
      <dsp:spPr>
        <a:xfrm rot="5400000">
          <a:off x="4990802" y="-540886"/>
          <a:ext cx="482869" cy="5491141"/>
        </a:xfrm>
        <a:prstGeom prst="round2SameRect">
          <a:avLst/>
        </a:prstGeom>
        <a:solidFill>
          <a:schemeClr val="accent4">
            <a:tint val="40000"/>
            <a:alpha val="90000"/>
            <a:hueOff val="4317719"/>
            <a:satOff val="-22973"/>
            <a:lumOff val="-1309"/>
            <a:alphaOff val="0"/>
          </a:schemeClr>
        </a:solidFill>
        <a:ln w="12700" cap="flat" cmpd="sng" algn="ctr">
          <a:solidFill>
            <a:schemeClr val="accent4">
              <a:tint val="40000"/>
              <a:alpha val="90000"/>
              <a:hueOff val="4317719"/>
              <a:satOff val="-22973"/>
              <a:lumOff val="-13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Retargets users while they appear on YouTube. Use of Video and Free Companion Ads for this strategy</a:t>
          </a:r>
          <a:endParaRPr lang="en-CA" sz="1100" b="0" kern="1200" dirty="0">
            <a:latin typeface="Calibri Light" panose="020F0302020204030204" pitchFamily="34" charset="0"/>
          </a:endParaRPr>
        </a:p>
      </dsp:txBody>
      <dsp:txXfrm rot="-5400000">
        <a:off x="2486666" y="1986822"/>
        <a:ext cx="5467569" cy="435725"/>
      </dsp:txXfrm>
    </dsp:sp>
    <dsp:sp modelId="{B974396E-4BB9-47E7-8FE4-E5FB59B28058}">
      <dsp:nvSpPr>
        <dsp:cNvPr id="0" name=""/>
        <dsp:cNvSpPr/>
      </dsp:nvSpPr>
      <dsp:spPr>
        <a:xfrm>
          <a:off x="512695" y="1902890"/>
          <a:ext cx="1973970" cy="603586"/>
        </a:xfrm>
        <a:prstGeom prst="roundRect">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You Tube Retargeting</a:t>
          </a:r>
          <a:endParaRPr lang="en-CA" sz="1600" kern="1200" dirty="0">
            <a:latin typeface="Calibri Light" panose="020F0302020204030204" pitchFamily="34" charset="0"/>
          </a:endParaRPr>
        </a:p>
      </dsp:txBody>
      <dsp:txXfrm>
        <a:off x="542160" y="1932355"/>
        <a:ext cx="1915040" cy="544656"/>
      </dsp:txXfrm>
    </dsp:sp>
    <dsp:sp modelId="{C8B42588-97B6-485A-92F3-359A368ABB47}">
      <dsp:nvSpPr>
        <dsp:cNvPr id="0" name=""/>
        <dsp:cNvSpPr/>
      </dsp:nvSpPr>
      <dsp:spPr>
        <a:xfrm rot="5400000">
          <a:off x="4990802" y="92878"/>
          <a:ext cx="482869" cy="5491141"/>
        </a:xfrm>
        <a:prstGeom prst="round2SameRect">
          <a:avLst/>
        </a:prstGeom>
        <a:solidFill>
          <a:schemeClr val="accent4">
            <a:tint val="40000"/>
            <a:alpha val="90000"/>
            <a:hueOff val="5756958"/>
            <a:satOff val="-30630"/>
            <a:lumOff val="-1745"/>
            <a:alphaOff val="0"/>
          </a:schemeClr>
        </a:solidFill>
        <a:ln w="12700" cap="flat" cmpd="sng" algn="ctr">
          <a:solidFill>
            <a:schemeClr val="accent4">
              <a:tint val="40000"/>
              <a:alpha val="90000"/>
              <a:hueOff val="5756958"/>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Connecting client’s CRM data to </a:t>
          </a:r>
          <a:r>
            <a:rPr lang="en-US" sz="1100" b="0" kern="1200" dirty="0" err="1" smtClean="0">
              <a:latin typeface="Calibri Light" panose="020F0302020204030204" pitchFamily="34" charset="0"/>
            </a:rPr>
            <a:t>Liveramp’s</a:t>
          </a:r>
          <a:r>
            <a:rPr lang="en-US" sz="1100" b="0" kern="1200" dirty="0" smtClean="0">
              <a:latin typeface="Calibri Light" panose="020F0302020204030204" pitchFamily="34" charset="0"/>
            </a:rPr>
            <a:t> massive database, matching email addresses, physical addresses, </a:t>
          </a:r>
          <a:r>
            <a:rPr lang="en-US" sz="1100" b="0" kern="1200" dirty="0" err="1" smtClean="0">
              <a:latin typeface="Calibri Light" panose="020F0302020204030204" pitchFamily="34" charset="0"/>
            </a:rPr>
            <a:t>etc</a:t>
          </a:r>
          <a:r>
            <a:rPr lang="en-US" sz="1100" b="0" kern="1200" dirty="0" smtClean="0">
              <a:latin typeface="Calibri Light" panose="020F0302020204030204" pitchFamily="34" charset="0"/>
            </a:rPr>
            <a:t> to first party data. No emails need to be deployed via this method </a:t>
          </a:r>
          <a:endParaRPr lang="en-CA" sz="1100" b="0" kern="1200" dirty="0">
            <a:latin typeface="Calibri Light" panose="020F0302020204030204" pitchFamily="34" charset="0"/>
          </a:endParaRPr>
        </a:p>
      </dsp:txBody>
      <dsp:txXfrm rot="-5400000">
        <a:off x="2486666" y="2620586"/>
        <a:ext cx="5467569" cy="435725"/>
      </dsp:txXfrm>
    </dsp:sp>
    <dsp:sp modelId="{A97D2FD2-BAB0-40F7-9124-5F692AD59880}">
      <dsp:nvSpPr>
        <dsp:cNvPr id="0" name=""/>
        <dsp:cNvSpPr/>
      </dsp:nvSpPr>
      <dsp:spPr>
        <a:xfrm>
          <a:off x="512695" y="2536656"/>
          <a:ext cx="1973970" cy="603586"/>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Live Ramp Email Retargeting </a:t>
          </a:r>
          <a:endParaRPr lang="en-CA" sz="1600" kern="1200" dirty="0">
            <a:latin typeface="Calibri Light" panose="020F0302020204030204" pitchFamily="34" charset="0"/>
          </a:endParaRPr>
        </a:p>
      </dsp:txBody>
      <dsp:txXfrm>
        <a:off x="542160" y="2566121"/>
        <a:ext cx="1915040" cy="544656"/>
      </dsp:txXfrm>
    </dsp:sp>
    <dsp:sp modelId="{6576CC2F-63B0-40AF-952F-B2CBCD35A700}">
      <dsp:nvSpPr>
        <dsp:cNvPr id="0" name=""/>
        <dsp:cNvSpPr/>
      </dsp:nvSpPr>
      <dsp:spPr>
        <a:xfrm rot="5400000">
          <a:off x="4990802" y="726644"/>
          <a:ext cx="482869" cy="5491141"/>
        </a:xfrm>
        <a:prstGeom prst="round2SameRect">
          <a:avLst/>
        </a:prstGeom>
        <a:solidFill>
          <a:schemeClr val="accent4">
            <a:tint val="40000"/>
            <a:alpha val="90000"/>
            <a:hueOff val="7196197"/>
            <a:satOff val="-38288"/>
            <a:lumOff val="-2181"/>
            <a:alphaOff val="0"/>
          </a:schemeClr>
        </a:solidFill>
        <a:ln w="12700" cap="flat" cmpd="sng" algn="ctr">
          <a:solidFill>
            <a:schemeClr val="accent4">
              <a:tint val="40000"/>
              <a:alpha val="90000"/>
              <a:hueOff val="7196197"/>
              <a:satOff val="-38288"/>
              <a:lumOff val="-21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Retargets users via their IP address.  Connect with all family members across all devices. </a:t>
          </a:r>
          <a:r>
            <a:rPr lang="en-US" sz="1100" b="0" kern="1200" dirty="0" err="1" smtClean="0">
              <a:latin typeface="Calibri Light" panose="020F0302020204030204" pitchFamily="34" charset="0"/>
            </a:rPr>
            <a:t>Ie</a:t>
          </a:r>
          <a:r>
            <a:rPr lang="en-US" sz="1100" b="0" kern="1200" dirty="0" smtClean="0">
              <a:latin typeface="Calibri Light" panose="020F0302020204030204" pitchFamily="34" charset="0"/>
            </a:rPr>
            <a:t>: Tablet, Smartphone, Laptop, </a:t>
          </a:r>
          <a:r>
            <a:rPr lang="en-US" sz="1100" b="0" kern="1200" dirty="0" err="1" smtClean="0">
              <a:latin typeface="Calibri Light" panose="020F0302020204030204" pitchFamily="34" charset="0"/>
            </a:rPr>
            <a:t>etc</a:t>
          </a:r>
          <a:endParaRPr lang="en-CA" sz="1100" b="0" kern="1200" dirty="0">
            <a:latin typeface="Calibri Light" panose="020F0302020204030204" pitchFamily="34" charset="0"/>
          </a:endParaRPr>
        </a:p>
      </dsp:txBody>
      <dsp:txXfrm rot="-5400000">
        <a:off x="2486666" y="3254352"/>
        <a:ext cx="5467569" cy="435725"/>
      </dsp:txXfrm>
    </dsp:sp>
    <dsp:sp modelId="{96692C09-2AF0-4910-A519-8F92CA61ADD1}">
      <dsp:nvSpPr>
        <dsp:cNvPr id="0" name=""/>
        <dsp:cNvSpPr/>
      </dsp:nvSpPr>
      <dsp:spPr>
        <a:xfrm>
          <a:off x="512695" y="3170421"/>
          <a:ext cx="1973970" cy="603586"/>
        </a:xfrm>
        <a:prstGeom prst="roundRect">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smtClean="0">
              <a:latin typeface="Calibri Light" panose="020F0302020204030204" pitchFamily="34" charset="0"/>
            </a:rPr>
            <a:t>Household Extension Retargeting </a:t>
          </a:r>
          <a:endParaRPr lang="en-CA" sz="1600" kern="1200" dirty="0">
            <a:latin typeface="Calibri Light" panose="020F0302020204030204" pitchFamily="34" charset="0"/>
          </a:endParaRPr>
        </a:p>
      </dsp:txBody>
      <dsp:txXfrm>
        <a:off x="542160" y="3199886"/>
        <a:ext cx="1915040" cy="544656"/>
      </dsp:txXfrm>
    </dsp:sp>
    <dsp:sp modelId="{A1BFCAF7-0CAD-4C86-A606-FBA8719D1D63}">
      <dsp:nvSpPr>
        <dsp:cNvPr id="0" name=""/>
        <dsp:cNvSpPr/>
      </dsp:nvSpPr>
      <dsp:spPr>
        <a:xfrm rot="5400000">
          <a:off x="4990802" y="1360410"/>
          <a:ext cx="482869" cy="5491141"/>
        </a:xfrm>
        <a:prstGeom prst="round2SameRect">
          <a:avLst/>
        </a:prstGeom>
        <a:solidFill>
          <a:schemeClr val="accent4">
            <a:tint val="40000"/>
            <a:alpha val="90000"/>
            <a:hueOff val="8635437"/>
            <a:satOff val="-45946"/>
            <a:lumOff val="-2618"/>
            <a:alphaOff val="0"/>
          </a:schemeClr>
        </a:solidFill>
        <a:ln w="12700" cap="flat" cmpd="sng" algn="ctr">
          <a:solidFill>
            <a:schemeClr val="accent4">
              <a:tint val="40000"/>
              <a:alpha val="90000"/>
              <a:hueOff val="8635437"/>
              <a:satOff val="-45946"/>
              <a:lumOff val="-26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Specifically retarget users who didn’t fully complete the conversion funnel. One of the most effective performance driven strategies</a:t>
          </a:r>
          <a:endParaRPr lang="en-CA" sz="1100" b="0" kern="1200" dirty="0">
            <a:latin typeface="Calibri Light" panose="020F0302020204030204" pitchFamily="34" charset="0"/>
          </a:endParaRPr>
        </a:p>
      </dsp:txBody>
      <dsp:txXfrm rot="-5400000">
        <a:off x="2486666" y="3888118"/>
        <a:ext cx="5467569" cy="435725"/>
      </dsp:txXfrm>
    </dsp:sp>
    <dsp:sp modelId="{18AC0CE2-D529-49AA-9965-477D13E261AD}">
      <dsp:nvSpPr>
        <dsp:cNvPr id="0" name=""/>
        <dsp:cNvSpPr/>
      </dsp:nvSpPr>
      <dsp:spPr>
        <a:xfrm>
          <a:off x="512695" y="3804187"/>
          <a:ext cx="1973970" cy="603586"/>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Shop Cart Abandoner Retargeting</a:t>
          </a:r>
          <a:endParaRPr lang="en-CA" sz="1600" kern="1200" dirty="0">
            <a:latin typeface="Calibri Light" panose="020F0302020204030204" pitchFamily="34" charset="0"/>
          </a:endParaRPr>
        </a:p>
      </dsp:txBody>
      <dsp:txXfrm>
        <a:off x="542160" y="3833652"/>
        <a:ext cx="1915040" cy="544656"/>
      </dsp:txXfrm>
    </dsp:sp>
    <dsp:sp modelId="{01EF56FE-C7ED-4774-A248-1A4148F67FB9}">
      <dsp:nvSpPr>
        <dsp:cNvPr id="0" name=""/>
        <dsp:cNvSpPr/>
      </dsp:nvSpPr>
      <dsp:spPr>
        <a:xfrm rot="5400000">
          <a:off x="4990802" y="1994175"/>
          <a:ext cx="482869" cy="5491141"/>
        </a:xfrm>
        <a:prstGeom prst="round2SameRect">
          <a:avLst/>
        </a:prstGeom>
        <a:solidFill>
          <a:schemeClr val="accent4">
            <a:tint val="40000"/>
            <a:alpha val="90000"/>
            <a:hueOff val="10074676"/>
            <a:satOff val="-53603"/>
            <a:lumOff val="-3054"/>
            <a:alphaOff val="0"/>
          </a:schemeClr>
        </a:solidFill>
        <a:ln w="12700" cap="flat" cmpd="sng" algn="ctr">
          <a:solidFill>
            <a:schemeClr val="accent4">
              <a:tint val="40000"/>
              <a:alpha val="90000"/>
              <a:hueOff val="10074676"/>
              <a:satOff val="-53603"/>
              <a:lumOff val="-30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488950">
            <a:lnSpc>
              <a:spcPct val="90000"/>
            </a:lnSpc>
            <a:spcBef>
              <a:spcPct val="0"/>
            </a:spcBef>
            <a:spcAft>
              <a:spcPct val="15000"/>
            </a:spcAft>
            <a:buChar char="••"/>
          </a:pPr>
          <a:r>
            <a:rPr lang="en-CA" sz="1100" b="0" i="0" kern="1200" dirty="0" smtClean="0">
              <a:latin typeface="Calibri Light" panose="020F0302020204030204" pitchFamily="34" charset="0"/>
            </a:rPr>
            <a:t>Retargeting users while they appear on Premium Inventory relevant to the client's demo specifically via the Private Marketplace universe</a:t>
          </a:r>
          <a:endParaRPr lang="en-CA" sz="1100" b="0" kern="1200" dirty="0">
            <a:latin typeface="Calibri Light" panose="020F0302020204030204" pitchFamily="34" charset="0"/>
          </a:endParaRPr>
        </a:p>
      </dsp:txBody>
      <dsp:txXfrm rot="-5400000">
        <a:off x="2486666" y="4521883"/>
        <a:ext cx="5467569" cy="435725"/>
      </dsp:txXfrm>
    </dsp:sp>
    <dsp:sp modelId="{41C4F7BB-517A-4609-89B2-2D2F7622B828}">
      <dsp:nvSpPr>
        <dsp:cNvPr id="0" name=""/>
        <dsp:cNvSpPr/>
      </dsp:nvSpPr>
      <dsp:spPr>
        <a:xfrm>
          <a:off x="512695" y="4437953"/>
          <a:ext cx="1973970" cy="603586"/>
        </a:xfrm>
        <a:prstGeom prst="roundRect">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fr-CA" sz="1400" b="0" i="0" kern="1200" dirty="0" err="1" smtClean="0"/>
            <a:t>Private</a:t>
          </a:r>
          <a:r>
            <a:rPr lang="fr-CA" sz="1400" b="0" i="0" kern="1200" dirty="0" smtClean="0"/>
            <a:t> </a:t>
          </a:r>
          <a:r>
            <a:rPr lang="fr-CA" sz="1400" b="0" i="0" kern="1200" dirty="0" err="1" smtClean="0"/>
            <a:t>Marketplace</a:t>
          </a:r>
          <a:r>
            <a:rPr lang="fr-CA" sz="1400" b="0" i="0" kern="1200" dirty="0" smtClean="0"/>
            <a:t> (PMP) </a:t>
          </a:r>
          <a:r>
            <a:rPr lang="fr-CA" sz="1400" b="0" i="0" kern="1200" dirty="0" err="1" smtClean="0"/>
            <a:t>Retargeting</a:t>
          </a:r>
          <a:endParaRPr lang="en-CA" sz="1400" kern="1200" dirty="0">
            <a:latin typeface="Calibri Light" panose="020F0302020204030204" pitchFamily="34" charset="0"/>
          </a:endParaRPr>
        </a:p>
      </dsp:txBody>
      <dsp:txXfrm>
        <a:off x="542160" y="4467418"/>
        <a:ext cx="1915040" cy="544656"/>
      </dsp:txXfrm>
    </dsp:sp>
    <dsp:sp modelId="{874EBEA0-3F8C-4973-9FA6-E41BDDAF4271}">
      <dsp:nvSpPr>
        <dsp:cNvPr id="0" name=""/>
        <dsp:cNvSpPr/>
      </dsp:nvSpPr>
      <dsp:spPr>
        <a:xfrm rot="5400000">
          <a:off x="4990802" y="2627941"/>
          <a:ext cx="482869" cy="5491141"/>
        </a:xfrm>
        <a:prstGeom prst="round2SameRect">
          <a:avLst/>
        </a:prstGeom>
        <a:solidFill>
          <a:schemeClr val="accent4">
            <a:tint val="40000"/>
            <a:alpha val="90000"/>
            <a:hueOff val="11513915"/>
            <a:satOff val="-61261"/>
            <a:lumOff val="-3490"/>
            <a:alphaOff val="0"/>
          </a:schemeClr>
        </a:solidFill>
        <a:ln w="12700" cap="flat" cmpd="sng" algn="ctr">
          <a:solidFill>
            <a:schemeClr val="accent4">
              <a:tint val="40000"/>
              <a:alpha val="90000"/>
              <a:hueOff val="11513915"/>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488950">
            <a:lnSpc>
              <a:spcPct val="90000"/>
            </a:lnSpc>
            <a:spcBef>
              <a:spcPct val="0"/>
            </a:spcBef>
            <a:spcAft>
              <a:spcPct val="15000"/>
            </a:spcAft>
            <a:buChar char="••"/>
          </a:pPr>
          <a:r>
            <a:rPr lang="en-US" sz="1100" b="0" kern="1200" dirty="0" smtClean="0">
              <a:latin typeface="Calibri Light" panose="020F0302020204030204" pitchFamily="34" charset="0"/>
            </a:rPr>
            <a:t> Specifically retarget users who didn’t fully complete the conversion funnel. One of the most effective performance driven strategies. </a:t>
          </a:r>
          <a:r>
            <a:rPr lang="en-CA" sz="1100" b="0" kern="1200" dirty="0" smtClean="0">
              <a:latin typeface="Calibri Light" panose="020F0302020204030204" pitchFamily="34" charset="0"/>
            </a:rPr>
            <a:t>Bidding specifically and more aggressively on cookies born within the first 12 hours of being captured, as they tend to be the most coveted and reflective of best ROI</a:t>
          </a:r>
          <a:endParaRPr lang="en-CA" sz="1100" b="0" kern="1200" dirty="0">
            <a:latin typeface="Calibri Light" panose="020F0302020204030204" pitchFamily="34" charset="0"/>
          </a:endParaRPr>
        </a:p>
      </dsp:txBody>
      <dsp:txXfrm rot="-5400000">
        <a:off x="2486666" y="5155649"/>
        <a:ext cx="5467569" cy="435725"/>
      </dsp:txXfrm>
    </dsp:sp>
    <dsp:sp modelId="{13B8B451-49D1-4A22-A2DA-27E076CA7301}">
      <dsp:nvSpPr>
        <dsp:cNvPr id="0" name=""/>
        <dsp:cNvSpPr/>
      </dsp:nvSpPr>
      <dsp:spPr>
        <a:xfrm>
          <a:off x="512695" y="5071718"/>
          <a:ext cx="1973970" cy="603586"/>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CA" sz="1600" b="1" kern="1200" dirty="0" smtClean="0">
              <a:latin typeface="Calibri Light" panose="020F0302020204030204" pitchFamily="34" charset="0"/>
            </a:rPr>
            <a:t>First Bucket Retargeting</a:t>
          </a:r>
          <a:endParaRPr lang="en-CA" sz="1600" b="1" kern="1200" dirty="0">
            <a:latin typeface="Calibri Light" panose="020F0302020204030204" pitchFamily="34" charset="0"/>
          </a:endParaRPr>
        </a:p>
      </dsp:txBody>
      <dsp:txXfrm>
        <a:off x="542160" y="5101183"/>
        <a:ext cx="1915040" cy="544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7D6B8-C0FF-41CB-983E-688E4B577D68}">
      <dsp:nvSpPr>
        <dsp:cNvPr id="0" name=""/>
        <dsp:cNvSpPr/>
      </dsp:nvSpPr>
      <dsp:spPr>
        <a:xfrm>
          <a:off x="255896" y="0"/>
          <a:ext cx="3914958" cy="8101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t>Send your Data Securely to </a:t>
          </a:r>
          <a:r>
            <a:rPr lang="en-US" sz="1500" b="1" kern="1200" dirty="0" err="1" smtClean="0"/>
            <a:t>LiveRamp</a:t>
          </a:r>
          <a:r>
            <a:rPr lang="en-US" sz="1500" b="1" kern="1200" dirty="0" smtClean="0"/>
            <a:t>. Email Data Matched to Live Ramp’s User Name Database</a:t>
          </a:r>
          <a:endParaRPr lang="en-CA" sz="1500" b="1" kern="1200" dirty="0"/>
        </a:p>
      </dsp:txBody>
      <dsp:txXfrm>
        <a:off x="279623" y="23727"/>
        <a:ext cx="3087199" cy="762647"/>
      </dsp:txXfrm>
    </dsp:sp>
    <dsp:sp modelId="{C2F80B14-8B53-4D4C-A79F-B32FEF310C7C}">
      <dsp:nvSpPr>
        <dsp:cNvPr id="0" name=""/>
        <dsp:cNvSpPr/>
      </dsp:nvSpPr>
      <dsp:spPr>
        <a:xfrm>
          <a:off x="569718" y="945118"/>
          <a:ext cx="3945859" cy="810101"/>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err="1" smtClean="0"/>
            <a:t>LiveRamp</a:t>
          </a:r>
          <a:r>
            <a:rPr lang="en-US" sz="1500" b="1" kern="1200" dirty="0" smtClean="0"/>
            <a:t> matches data to Online Browsers. Only Pay for the Data that Matches with </a:t>
          </a:r>
          <a:r>
            <a:rPr lang="en-US" sz="1500" b="1" kern="1200" dirty="0" err="1" smtClean="0"/>
            <a:t>LiveRamp</a:t>
          </a:r>
          <a:r>
            <a:rPr lang="en-US" sz="1500" b="1" kern="1200" dirty="0" smtClean="0"/>
            <a:t> 1</a:t>
          </a:r>
          <a:r>
            <a:rPr lang="en-US" sz="1500" b="1" kern="1200" baseline="30000" dirty="0" smtClean="0"/>
            <a:t>st</a:t>
          </a:r>
          <a:r>
            <a:rPr lang="en-US" sz="1500" b="1" kern="1200" dirty="0" smtClean="0"/>
            <a:t> Party Data</a:t>
          </a:r>
          <a:endParaRPr lang="en-CA" sz="1500" b="1" kern="1200" dirty="0"/>
        </a:p>
      </dsp:txBody>
      <dsp:txXfrm>
        <a:off x="593445" y="968845"/>
        <a:ext cx="3049308" cy="762647"/>
      </dsp:txXfrm>
    </dsp:sp>
    <dsp:sp modelId="{EDCF2C17-6B2D-4533-9E8E-A1A22C52609D}">
      <dsp:nvSpPr>
        <dsp:cNvPr id="0" name=""/>
        <dsp:cNvSpPr/>
      </dsp:nvSpPr>
      <dsp:spPr>
        <a:xfrm>
          <a:off x="1040160" y="1890236"/>
          <a:ext cx="3678203" cy="810101"/>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err="1" smtClean="0"/>
            <a:t>LiveRamp</a:t>
          </a:r>
          <a:r>
            <a:rPr lang="en-US" sz="1500" b="1" kern="1200" dirty="0" smtClean="0"/>
            <a:t> Syncs your Data Directly. Cost of CPM added as Revenue Share Percentage. </a:t>
          </a:r>
          <a:endParaRPr lang="en-CA" sz="1500" b="1" kern="1200" dirty="0"/>
        </a:p>
      </dsp:txBody>
      <dsp:txXfrm>
        <a:off x="1063887" y="1913963"/>
        <a:ext cx="2839248" cy="762647"/>
      </dsp:txXfrm>
    </dsp:sp>
    <dsp:sp modelId="{26C8AE30-2E09-4D31-B0A2-EA3490CCD102}">
      <dsp:nvSpPr>
        <dsp:cNvPr id="0" name=""/>
        <dsp:cNvSpPr/>
      </dsp:nvSpPr>
      <dsp:spPr>
        <a:xfrm>
          <a:off x="3621207" y="614326"/>
          <a:ext cx="526565" cy="52656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1500" kern="1200"/>
        </a:p>
      </dsp:txBody>
      <dsp:txXfrm>
        <a:off x="3739684" y="614326"/>
        <a:ext cx="289611" cy="396240"/>
      </dsp:txXfrm>
    </dsp:sp>
    <dsp:sp modelId="{E7BAB7AF-A97E-4E13-8511-874E80413A05}">
      <dsp:nvSpPr>
        <dsp:cNvPr id="0" name=""/>
        <dsp:cNvSpPr/>
      </dsp:nvSpPr>
      <dsp:spPr>
        <a:xfrm>
          <a:off x="3987187" y="1554044"/>
          <a:ext cx="526565" cy="526565"/>
        </a:xfrm>
        <a:prstGeom prst="downArrow">
          <a:avLst>
            <a:gd name="adj1" fmla="val 55000"/>
            <a:gd name="adj2" fmla="val 45000"/>
          </a:avLst>
        </a:prstGeom>
        <a:solidFill>
          <a:schemeClr val="accent4">
            <a:tint val="40000"/>
            <a:alpha val="90000"/>
            <a:hueOff val="11513915"/>
            <a:satOff val="-61261"/>
            <a:lumOff val="-3490"/>
            <a:alphaOff val="0"/>
          </a:schemeClr>
        </a:solidFill>
        <a:ln w="12700" cap="flat" cmpd="sng" algn="ctr">
          <a:solidFill>
            <a:schemeClr val="accent4">
              <a:tint val="40000"/>
              <a:alpha val="90000"/>
              <a:hueOff val="11513915"/>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1500" kern="1200"/>
        </a:p>
      </dsp:txBody>
      <dsp:txXfrm>
        <a:off x="4105664" y="1554044"/>
        <a:ext cx="289611" cy="396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2E45F-6A1A-4C37-9E9D-150506A6566B}">
      <dsp:nvSpPr>
        <dsp:cNvPr id="0" name=""/>
        <dsp:cNvSpPr/>
      </dsp:nvSpPr>
      <dsp:spPr>
        <a:xfrm rot="5400000">
          <a:off x="4923148" y="-2645773"/>
          <a:ext cx="479628" cy="596700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Crawlers scan the content of sites and based on relevant keywords and/or customizable categories, displays ads on the sites that are a fit. This is a Page-level keyword and contextual strategy.</a:t>
          </a:r>
          <a:endParaRPr lang="fr-CA" sz="1100" b="0" kern="1200" dirty="0">
            <a:latin typeface="Calibri Light" panose="020F0302020204030204" pitchFamily="34" charset="0"/>
          </a:endParaRPr>
        </a:p>
      </dsp:txBody>
      <dsp:txXfrm rot="-5400000">
        <a:off x="2179458" y="121331"/>
        <a:ext cx="5943595" cy="432800"/>
      </dsp:txXfrm>
    </dsp:sp>
    <dsp:sp modelId="{6E2396DE-706B-4A1F-AEC8-938730C76766}">
      <dsp:nvSpPr>
        <dsp:cNvPr id="0" name=""/>
        <dsp:cNvSpPr/>
      </dsp:nvSpPr>
      <dsp:spPr>
        <a:xfrm>
          <a:off x="485357" y="0"/>
          <a:ext cx="1721654" cy="599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CA" sz="1600" b="1" kern="1200" dirty="0" smtClean="0">
              <a:latin typeface="Calibri Light" panose="020F0302020204030204" pitchFamily="34" charset="0"/>
            </a:rPr>
            <a:t>Contextual &amp; Keyword Targeting</a:t>
          </a:r>
          <a:endParaRPr lang="en-CA" sz="1600" b="1" kern="1200" dirty="0">
            <a:latin typeface="Calibri Light" panose="020F0302020204030204" pitchFamily="34" charset="0"/>
          </a:endParaRPr>
        </a:p>
      </dsp:txBody>
      <dsp:txXfrm>
        <a:off x="514624" y="29267"/>
        <a:ext cx="1663120" cy="541001"/>
      </dsp:txXfrm>
    </dsp:sp>
    <dsp:sp modelId="{410BA0A6-4A9C-40B0-924F-77A4F291F4F3}">
      <dsp:nvSpPr>
        <dsp:cNvPr id="0" name=""/>
        <dsp:cNvSpPr/>
      </dsp:nvSpPr>
      <dsp:spPr>
        <a:xfrm rot="5400000">
          <a:off x="4923534" y="-2016261"/>
          <a:ext cx="478856" cy="5967009"/>
        </a:xfrm>
        <a:prstGeom prst="round2SameRect">
          <a:avLst/>
        </a:prstGeom>
        <a:solidFill>
          <a:schemeClr val="accent4">
            <a:tint val="40000"/>
            <a:alpha val="90000"/>
            <a:hueOff val="1439239"/>
            <a:satOff val="-7658"/>
            <a:lumOff val="-436"/>
            <a:alphaOff val="0"/>
          </a:schemeClr>
        </a:solidFill>
        <a:ln w="12700" cap="flat" cmpd="sng" algn="ctr">
          <a:solidFill>
            <a:schemeClr val="accent4">
              <a:tint val="40000"/>
              <a:alpha val="90000"/>
              <a:hueOff val="1439239"/>
              <a:satOff val="-7658"/>
              <a:lumOff val="-4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Matching the client’s keyword with a user searching for that same term via all search engines</a:t>
          </a:r>
          <a:endParaRPr lang="en-CA" sz="1100" b="0" kern="1200" dirty="0">
            <a:latin typeface="Calibri Light" panose="020F0302020204030204" pitchFamily="34" charset="0"/>
          </a:endParaRPr>
        </a:p>
      </dsp:txBody>
      <dsp:txXfrm rot="-5400000">
        <a:off x="2179458" y="751191"/>
        <a:ext cx="5943633" cy="432104"/>
      </dsp:txXfrm>
    </dsp:sp>
    <dsp:sp modelId="{63E6D78D-E015-4CC4-9C64-DB2AD73E2E5E}">
      <dsp:nvSpPr>
        <dsp:cNvPr id="0" name=""/>
        <dsp:cNvSpPr/>
      </dsp:nvSpPr>
      <dsp:spPr>
        <a:xfrm>
          <a:off x="457802" y="631095"/>
          <a:ext cx="1721654" cy="599535"/>
        </a:xfrm>
        <a:prstGeom prst="roundRect">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CA" sz="1400" b="1" kern="1200" dirty="0" smtClean="0">
              <a:latin typeface="Calibri Light" panose="020F0302020204030204" pitchFamily="34" charset="0"/>
            </a:rPr>
            <a:t>Cross Pixel Keyword Search Targeting</a:t>
          </a:r>
          <a:endParaRPr lang="en-CA" sz="1400" b="1" kern="1200" dirty="0">
            <a:latin typeface="Calibri Light" panose="020F0302020204030204" pitchFamily="34" charset="0"/>
          </a:endParaRPr>
        </a:p>
      </dsp:txBody>
      <dsp:txXfrm>
        <a:off x="487069" y="660362"/>
        <a:ext cx="1663120" cy="541001"/>
      </dsp:txXfrm>
    </dsp:sp>
    <dsp:sp modelId="{4772B391-10B7-4561-8DE5-29FA00364078}">
      <dsp:nvSpPr>
        <dsp:cNvPr id="0" name=""/>
        <dsp:cNvSpPr/>
      </dsp:nvSpPr>
      <dsp:spPr>
        <a:xfrm rot="5400000">
          <a:off x="4923148" y="-1386749"/>
          <a:ext cx="479628" cy="5967009"/>
        </a:xfrm>
        <a:prstGeom prst="round2SameRect">
          <a:avLst/>
        </a:prstGeom>
        <a:solidFill>
          <a:schemeClr val="accent4">
            <a:tint val="40000"/>
            <a:alpha val="90000"/>
            <a:hueOff val="2878479"/>
            <a:satOff val="-15315"/>
            <a:lumOff val="-873"/>
            <a:alphaOff val="0"/>
          </a:schemeClr>
        </a:solidFill>
        <a:ln w="12700" cap="flat" cmpd="sng" algn="ctr">
          <a:solidFill>
            <a:schemeClr val="accent4">
              <a:tint val="40000"/>
              <a:alpha val="90000"/>
              <a:hueOff val="2878479"/>
              <a:satOff val="-15315"/>
              <a:lumOff val="-8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Running Pre-, Mid-, or Post-Roll Video on Targeted Sites with Video Completion Rates Visibility</a:t>
          </a:r>
          <a:endParaRPr lang="en-CA" sz="1100" b="0" kern="1200" dirty="0">
            <a:latin typeface="Calibri Light" panose="020F0302020204030204" pitchFamily="34" charset="0"/>
          </a:endParaRPr>
        </a:p>
      </dsp:txBody>
      <dsp:txXfrm rot="-5400000">
        <a:off x="2179458" y="1380355"/>
        <a:ext cx="5943595" cy="432800"/>
      </dsp:txXfrm>
    </dsp:sp>
    <dsp:sp modelId="{EBF06BB1-40C7-40DE-996B-E77F272842B0}">
      <dsp:nvSpPr>
        <dsp:cNvPr id="0" name=""/>
        <dsp:cNvSpPr/>
      </dsp:nvSpPr>
      <dsp:spPr>
        <a:xfrm>
          <a:off x="457802" y="1260607"/>
          <a:ext cx="1721654" cy="599535"/>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Video</a:t>
          </a:r>
          <a:endParaRPr lang="en-CA" sz="1600" b="1" kern="1200" dirty="0">
            <a:latin typeface="Calibri Light" panose="020F0302020204030204" pitchFamily="34" charset="0"/>
          </a:endParaRPr>
        </a:p>
      </dsp:txBody>
      <dsp:txXfrm>
        <a:off x="487069" y="1289874"/>
        <a:ext cx="1663120" cy="541001"/>
      </dsp:txXfrm>
    </dsp:sp>
    <dsp:sp modelId="{523DEDEC-CFE8-44D7-9710-AD2F86195974}">
      <dsp:nvSpPr>
        <dsp:cNvPr id="0" name=""/>
        <dsp:cNvSpPr/>
      </dsp:nvSpPr>
      <dsp:spPr>
        <a:xfrm rot="5400000">
          <a:off x="4923148" y="-757237"/>
          <a:ext cx="479628" cy="5967009"/>
        </a:xfrm>
        <a:prstGeom prst="round2SameRect">
          <a:avLst/>
        </a:prstGeom>
        <a:solidFill>
          <a:schemeClr val="accent4">
            <a:tint val="40000"/>
            <a:alpha val="90000"/>
            <a:hueOff val="4317719"/>
            <a:satOff val="-22973"/>
            <a:lumOff val="-1309"/>
            <a:alphaOff val="0"/>
          </a:schemeClr>
        </a:solidFill>
        <a:ln w="12700" cap="flat" cmpd="sng" algn="ctr">
          <a:solidFill>
            <a:schemeClr val="accent4">
              <a:tint val="40000"/>
              <a:alpha val="90000"/>
              <a:hueOff val="4317719"/>
              <a:satOff val="-22973"/>
              <a:lumOff val="-13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Displaying ads to users who appear on specific verticals </a:t>
          </a:r>
          <a:r>
            <a:rPr lang="en-US" sz="1100" b="0" kern="1200" dirty="0" err="1" smtClean="0">
              <a:latin typeface="Calibri Light" panose="020F0302020204030204" pitchFamily="34" charset="0"/>
            </a:rPr>
            <a:t>ie</a:t>
          </a:r>
          <a:r>
            <a:rPr lang="en-US" sz="1100" b="0" kern="1200" dirty="0" smtClean="0">
              <a:latin typeface="Calibri Light" panose="020F0302020204030204" pitchFamily="34" charset="0"/>
            </a:rPr>
            <a:t>: Fashion, Education, Automotive </a:t>
          </a:r>
          <a:r>
            <a:rPr lang="en-US" sz="1100" b="0" kern="1200" dirty="0" err="1" smtClean="0">
              <a:latin typeface="Calibri Light" panose="020F0302020204030204" pitchFamily="34" charset="0"/>
            </a:rPr>
            <a:t>etc</a:t>
          </a:r>
          <a:r>
            <a:rPr lang="en-US" sz="1100" b="0" kern="1200" dirty="0" smtClean="0">
              <a:latin typeface="Calibri Light" panose="020F0302020204030204" pitchFamily="34" charset="0"/>
            </a:rPr>
            <a:t> </a:t>
          </a:r>
          <a:endParaRPr lang="en-CA" sz="1100" b="0" kern="1200" dirty="0">
            <a:latin typeface="Calibri Light" panose="020F0302020204030204" pitchFamily="34" charset="0"/>
          </a:endParaRPr>
        </a:p>
      </dsp:txBody>
      <dsp:txXfrm rot="-5400000">
        <a:off x="2179458" y="2009867"/>
        <a:ext cx="5943595" cy="432800"/>
      </dsp:txXfrm>
    </dsp:sp>
    <dsp:sp modelId="{B974396E-4BB9-47E7-8FE4-E5FB59B28058}">
      <dsp:nvSpPr>
        <dsp:cNvPr id="0" name=""/>
        <dsp:cNvSpPr/>
      </dsp:nvSpPr>
      <dsp:spPr>
        <a:xfrm>
          <a:off x="485357" y="1879514"/>
          <a:ext cx="1721654" cy="599535"/>
        </a:xfrm>
        <a:prstGeom prst="roundRect">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CA" sz="1600" b="1" kern="1200" dirty="0" smtClean="0">
              <a:latin typeface="Calibri Light" panose="020F0302020204030204" pitchFamily="34" charset="0"/>
            </a:rPr>
            <a:t>Channel/Vertical Targeting</a:t>
          </a:r>
          <a:endParaRPr lang="en-CA" sz="1600" b="1" kern="1200" dirty="0">
            <a:latin typeface="Calibri Light" panose="020F0302020204030204" pitchFamily="34" charset="0"/>
          </a:endParaRPr>
        </a:p>
      </dsp:txBody>
      <dsp:txXfrm>
        <a:off x="514624" y="1908781"/>
        <a:ext cx="1663120" cy="541001"/>
      </dsp:txXfrm>
    </dsp:sp>
    <dsp:sp modelId="{C8B42588-97B6-485A-92F3-359A368ABB47}">
      <dsp:nvSpPr>
        <dsp:cNvPr id="0" name=""/>
        <dsp:cNvSpPr/>
      </dsp:nvSpPr>
      <dsp:spPr>
        <a:xfrm rot="5400000">
          <a:off x="4923148" y="-127724"/>
          <a:ext cx="479628" cy="5967009"/>
        </a:xfrm>
        <a:prstGeom prst="round2SameRect">
          <a:avLst/>
        </a:prstGeom>
        <a:solidFill>
          <a:schemeClr val="accent4">
            <a:tint val="40000"/>
            <a:alpha val="90000"/>
            <a:hueOff val="5756958"/>
            <a:satOff val="-30630"/>
            <a:lumOff val="-1745"/>
            <a:alphaOff val="0"/>
          </a:schemeClr>
        </a:solidFill>
        <a:ln w="12700" cap="flat" cmpd="sng" algn="ctr">
          <a:solidFill>
            <a:schemeClr val="accent4">
              <a:tint val="40000"/>
              <a:alpha val="90000"/>
              <a:hueOff val="5756958"/>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Outlook users migrated from Hotmail &amp; view ads while on their Outlook Webmail. Exclusive inventory that allows only one advertiser on page &amp; garners strong CTR's. Yahoo allows larger 300x600 ads and tends to yield higher CTR</a:t>
          </a:r>
          <a:endParaRPr lang="en-CA" sz="1100" b="0" kern="1200" dirty="0">
            <a:latin typeface="Calibri Light" panose="020F0302020204030204" pitchFamily="34" charset="0"/>
          </a:endParaRPr>
        </a:p>
      </dsp:txBody>
      <dsp:txXfrm rot="-5400000">
        <a:off x="2179458" y="2639380"/>
        <a:ext cx="5943595" cy="432800"/>
      </dsp:txXfrm>
    </dsp:sp>
    <dsp:sp modelId="{A97D2FD2-BAB0-40F7-9124-5F692AD59880}">
      <dsp:nvSpPr>
        <dsp:cNvPr id="0" name=""/>
        <dsp:cNvSpPr/>
      </dsp:nvSpPr>
      <dsp:spPr>
        <a:xfrm>
          <a:off x="457802" y="2507329"/>
          <a:ext cx="1721654" cy="599535"/>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Outlook &amp; Yahoo Targeting</a:t>
          </a:r>
          <a:endParaRPr lang="en-CA" sz="1600" b="1" kern="1200" dirty="0">
            <a:latin typeface="Calibri Light" panose="020F0302020204030204" pitchFamily="34" charset="0"/>
          </a:endParaRPr>
        </a:p>
      </dsp:txBody>
      <dsp:txXfrm>
        <a:off x="487069" y="2536596"/>
        <a:ext cx="1663120" cy="541001"/>
      </dsp:txXfrm>
    </dsp:sp>
    <dsp:sp modelId="{6576CC2F-63B0-40AF-952F-B2CBCD35A700}">
      <dsp:nvSpPr>
        <dsp:cNvPr id="0" name=""/>
        <dsp:cNvSpPr/>
      </dsp:nvSpPr>
      <dsp:spPr>
        <a:xfrm rot="5400000">
          <a:off x="4944769" y="524320"/>
          <a:ext cx="436385" cy="5967009"/>
        </a:xfrm>
        <a:prstGeom prst="round2SameRect">
          <a:avLst/>
        </a:prstGeom>
        <a:solidFill>
          <a:schemeClr val="accent4">
            <a:tint val="40000"/>
            <a:alpha val="90000"/>
            <a:hueOff val="7196197"/>
            <a:satOff val="-38288"/>
            <a:lumOff val="-2181"/>
            <a:alphaOff val="0"/>
          </a:schemeClr>
        </a:solidFill>
        <a:ln w="12700" cap="flat" cmpd="sng" algn="ctr">
          <a:solidFill>
            <a:schemeClr val="accent4">
              <a:tint val="40000"/>
              <a:alpha val="90000"/>
              <a:hueOff val="7196197"/>
              <a:satOff val="-38288"/>
              <a:lumOff val="-21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The Lookalike Modeling strategy uses the DMP to ID the most valuable first-party data traffic and matches the DMP data to the first-party data. Need at least 30K Cookies for this strategy to be viable</a:t>
          </a:r>
          <a:endParaRPr lang="en-US" sz="1100" b="0" kern="1200" dirty="0">
            <a:latin typeface="Calibri Light" panose="020F0302020204030204" pitchFamily="34" charset="0"/>
          </a:endParaRPr>
        </a:p>
      </dsp:txBody>
      <dsp:txXfrm rot="-5400000">
        <a:off x="2179458" y="3310935"/>
        <a:ext cx="5945706" cy="393779"/>
      </dsp:txXfrm>
    </dsp:sp>
    <dsp:sp modelId="{96692C09-2AF0-4910-A519-8F92CA61ADD1}">
      <dsp:nvSpPr>
        <dsp:cNvPr id="0" name=""/>
        <dsp:cNvSpPr/>
      </dsp:nvSpPr>
      <dsp:spPr>
        <a:xfrm>
          <a:off x="457802" y="3142603"/>
          <a:ext cx="1721654" cy="599535"/>
        </a:xfrm>
        <a:prstGeom prst="roundRect">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Lookalike Modeling</a:t>
          </a:r>
          <a:endParaRPr lang="en-CA" sz="1600" b="1" kern="1200" dirty="0">
            <a:latin typeface="Calibri Light" panose="020F0302020204030204" pitchFamily="34" charset="0"/>
          </a:endParaRPr>
        </a:p>
      </dsp:txBody>
      <dsp:txXfrm>
        <a:off x="487069" y="3171870"/>
        <a:ext cx="1663120" cy="541001"/>
      </dsp:txXfrm>
    </dsp:sp>
    <dsp:sp modelId="{51D74AB6-A4AC-47B8-B40F-13BC9073FE95}">
      <dsp:nvSpPr>
        <dsp:cNvPr id="0" name=""/>
        <dsp:cNvSpPr/>
      </dsp:nvSpPr>
      <dsp:spPr>
        <a:xfrm rot="5400000">
          <a:off x="4946717" y="1153832"/>
          <a:ext cx="432490" cy="5967009"/>
        </a:xfrm>
        <a:prstGeom prst="round2SameRect">
          <a:avLst/>
        </a:prstGeom>
        <a:solidFill>
          <a:schemeClr val="accent4">
            <a:tint val="40000"/>
            <a:alpha val="90000"/>
            <a:hueOff val="8635437"/>
            <a:satOff val="-45946"/>
            <a:lumOff val="-2618"/>
            <a:alphaOff val="0"/>
          </a:schemeClr>
        </a:solidFill>
        <a:ln w="12700" cap="flat" cmpd="sng" algn="ctr">
          <a:solidFill>
            <a:schemeClr val="accent4">
              <a:tint val="40000"/>
              <a:alpha val="90000"/>
              <a:hueOff val="8635437"/>
              <a:satOff val="-45946"/>
              <a:lumOff val="-26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Bidding on Third Party Cookies targeting Gender, Age, HHI and Special Interests</a:t>
          </a:r>
          <a:endParaRPr lang="en-US" sz="1100" b="0" kern="1200" dirty="0">
            <a:latin typeface="Calibri Light" panose="020F0302020204030204" pitchFamily="34" charset="0"/>
          </a:endParaRPr>
        </a:p>
      </dsp:txBody>
      <dsp:txXfrm rot="-5400000">
        <a:off x="2179458" y="3942203"/>
        <a:ext cx="5945897" cy="390266"/>
      </dsp:txXfrm>
    </dsp:sp>
    <dsp:sp modelId="{4B791C13-CE9E-4EDD-8ABA-F0F278074100}">
      <dsp:nvSpPr>
        <dsp:cNvPr id="0" name=""/>
        <dsp:cNvSpPr/>
      </dsp:nvSpPr>
      <dsp:spPr>
        <a:xfrm>
          <a:off x="457802" y="3772115"/>
          <a:ext cx="1721654" cy="599535"/>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CA" sz="1600" b="1" kern="1200" dirty="0" smtClean="0">
              <a:latin typeface="Calibri Light" panose="020F0302020204030204" pitchFamily="34" charset="0"/>
            </a:rPr>
            <a:t>Data Alliance Behavioral Targeting</a:t>
          </a:r>
          <a:endParaRPr lang="en-CA" sz="1600" b="1" kern="1200" dirty="0">
            <a:latin typeface="Calibri Light" panose="020F0302020204030204" pitchFamily="34" charset="0"/>
          </a:endParaRPr>
        </a:p>
      </dsp:txBody>
      <dsp:txXfrm>
        <a:off x="487069" y="3801382"/>
        <a:ext cx="1663120" cy="541001"/>
      </dsp:txXfrm>
    </dsp:sp>
    <dsp:sp modelId="{A1BFCAF7-0CAD-4C86-A606-FBA8719D1D63}">
      <dsp:nvSpPr>
        <dsp:cNvPr id="0" name=""/>
        <dsp:cNvSpPr/>
      </dsp:nvSpPr>
      <dsp:spPr>
        <a:xfrm rot="5400000">
          <a:off x="4894167" y="1767593"/>
          <a:ext cx="510199" cy="5967009"/>
        </a:xfrm>
        <a:prstGeom prst="round2SameRect">
          <a:avLst/>
        </a:prstGeom>
        <a:solidFill>
          <a:schemeClr val="accent4">
            <a:tint val="40000"/>
            <a:alpha val="90000"/>
            <a:hueOff val="10074676"/>
            <a:satOff val="-53603"/>
            <a:lumOff val="-3054"/>
            <a:alphaOff val="0"/>
          </a:schemeClr>
        </a:solidFill>
        <a:ln w="12700" cap="flat" cmpd="sng" algn="ctr">
          <a:solidFill>
            <a:schemeClr val="accent4">
              <a:tint val="40000"/>
              <a:alpha val="90000"/>
              <a:hueOff val="10074676"/>
              <a:satOff val="-53603"/>
              <a:lumOff val="-30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The algorithm selects data segments with a high likelihood of driving campaign performance &amp; automatically adjusts audiences as the campaign progresses.  The </a:t>
          </a:r>
          <a:r>
            <a:rPr lang="en-US" sz="1100" b="0" kern="1200" dirty="0" err="1" smtClean="0">
              <a:latin typeface="Calibri Light" panose="020F0302020204030204" pitchFamily="34" charset="0"/>
            </a:rPr>
            <a:t>Algos</a:t>
          </a:r>
          <a:r>
            <a:rPr lang="en-US" sz="1100" b="0" kern="1200" dirty="0" smtClean="0">
              <a:latin typeface="Calibri Light" panose="020F0302020204030204" pitchFamily="34" charset="0"/>
            </a:rPr>
            <a:t> deactivate/activate underperforming &amp; higher performing segments. CTR goals can average 3-6x improvement</a:t>
          </a:r>
          <a:endParaRPr lang="en-CA" sz="1100" b="0" kern="1200" dirty="0">
            <a:latin typeface="Calibri Light" panose="020F0302020204030204" pitchFamily="34" charset="0"/>
          </a:endParaRPr>
        </a:p>
      </dsp:txBody>
      <dsp:txXfrm rot="-5400000">
        <a:off x="2165762" y="4520904"/>
        <a:ext cx="5942103" cy="460387"/>
      </dsp:txXfrm>
    </dsp:sp>
    <dsp:sp modelId="{18AC0CE2-D529-49AA-9965-477D13E261AD}">
      <dsp:nvSpPr>
        <dsp:cNvPr id="0" name=""/>
        <dsp:cNvSpPr/>
      </dsp:nvSpPr>
      <dsp:spPr>
        <a:xfrm>
          <a:off x="457802" y="4405159"/>
          <a:ext cx="1721654" cy="599535"/>
        </a:xfrm>
        <a:prstGeom prst="roundRect">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Light" panose="020F0302020204030204" pitchFamily="34" charset="0"/>
            </a:rPr>
            <a:t>Predictive Audience</a:t>
          </a:r>
          <a:endParaRPr lang="en-CA" sz="1600" b="1" kern="1200" dirty="0">
            <a:latin typeface="Calibri Light" panose="020F0302020204030204" pitchFamily="34" charset="0"/>
          </a:endParaRPr>
        </a:p>
      </dsp:txBody>
      <dsp:txXfrm>
        <a:off x="487069" y="4434426"/>
        <a:ext cx="1663120" cy="541001"/>
      </dsp:txXfrm>
    </dsp:sp>
    <dsp:sp modelId="{98D8E445-B74C-423C-B313-839D6AD84EE9}">
      <dsp:nvSpPr>
        <dsp:cNvPr id="0" name=""/>
        <dsp:cNvSpPr/>
      </dsp:nvSpPr>
      <dsp:spPr>
        <a:xfrm rot="5400000">
          <a:off x="4889476" y="2382317"/>
          <a:ext cx="508578" cy="6002255"/>
        </a:xfrm>
        <a:prstGeom prst="round2SameRect">
          <a:avLst/>
        </a:prstGeom>
        <a:solidFill>
          <a:schemeClr val="accent4">
            <a:tint val="40000"/>
            <a:alpha val="90000"/>
            <a:hueOff val="11513915"/>
            <a:satOff val="-61261"/>
            <a:lumOff val="-3490"/>
            <a:alphaOff val="0"/>
          </a:schemeClr>
        </a:solidFill>
        <a:ln w="12700" cap="flat" cmpd="sng" algn="ctr">
          <a:solidFill>
            <a:schemeClr val="accent4">
              <a:tint val="40000"/>
              <a:alpha val="90000"/>
              <a:hueOff val="11513915"/>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smtClean="0">
              <a:latin typeface="Calibri Light" panose="020F0302020204030204" pitchFamily="34" charset="0"/>
            </a:rPr>
            <a:t>Targeting users while on their mobile devices, within specific apps relevant to the client’s demo</a:t>
          </a:r>
          <a:endParaRPr lang="en-CA" sz="1100" b="0" kern="1200" dirty="0">
            <a:latin typeface="Calibri Light" panose="020F0302020204030204" pitchFamily="34" charset="0"/>
          </a:endParaRPr>
        </a:p>
      </dsp:txBody>
      <dsp:txXfrm rot="-5400000">
        <a:off x="2142638" y="5153983"/>
        <a:ext cx="5977428" cy="458924"/>
      </dsp:txXfrm>
    </dsp:sp>
    <dsp:sp modelId="{5A423977-09CA-49D3-81AA-4E15ABDB9396}">
      <dsp:nvSpPr>
        <dsp:cNvPr id="0" name=""/>
        <dsp:cNvSpPr/>
      </dsp:nvSpPr>
      <dsp:spPr>
        <a:xfrm>
          <a:off x="457802" y="5039264"/>
          <a:ext cx="1727692" cy="599535"/>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CA" sz="1600" b="1" kern="1200" dirty="0" smtClean="0">
              <a:latin typeface="Calibri Light" panose="020F0302020204030204" pitchFamily="34" charset="0"/>
            </a:rPr>
            <a:t>Mobile In-App Targeting</a:t>
          </a:r>
          <a:endParaRPr lang="en-CA" sz="1600" b="1" kern="1200" dirty="0">
            <a:latin typeface="Calibri Light" panose="020F0302020204030204" pitchFamily="34" charset="0"/>
          </a:endParaRPr>
        </a:p>
      </dsp:txBody>
      <dsp:txXfrm>
        <a:off x="487069" y="5068531"/>
        <a:ext cx="1669158" cy="5410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E503D-0A08-410C-AB59-2C3BCED727D2}">
      <dsp:nvSpPr>
        <dsp:cNvPr id="0" name=""/>
        <dsp:cNvSpPr/>
      </dsp:nvSpPr>
      <dsp:spPr>
        <a:xfrm>
          <a:off x="-3322483" y="-511052"/>
          <a:ext cx="3961947" cy="3961947"/>
        </a:xfrm>
        <a:prstGeom prst="blockArc">
          <a:avLst>
            <a:gd name="adj1" fmla="val 18900000"/>
            <a:gd name="adj2" fmla="val 2700000"/>
            <a:gd name="adj3" fmla="val 54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8970F3-A8C5-411D-BC6B-7B2193536255}">
      <dsp:nvSpPr>
        <dsp:cNvPr id="0" name=""/>
        <dsp:cNvSpPr/>
      </dsp:nvSpPr>
      <dsp:spPr>
        <a:xfrm>
          <a:off x="335340" y="226015"/>
          <a:ext cx="5177038" cy="4522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986" tIns="38100" rIns="38100" bIns="38100" numCol="1" spcCol="1270" anchor="ctr" anchorCtr="0">
          <a:noAutofit/>
        </a:bodyPr>
        <a:lstStyle/>
        <a:p>
          <a:pPr lvl="0" algn="l" defTabSz="666750">
            <a:lnSpc>
              <a:spcPct val="90000"/>
            </a:lnSpc>
            <a:spcBef>
              <a:spcPct val="0"/>
            </a:spcBef>
            <a:spcAft>
              <a:spcPct val="35000"/>
            </a:spcAft>
          </a:pPr>
          <a:r>
            <a:rPr lang="en-US" sz="1500" b="1" kern="1200" smtClean="0"/>
            <a:t>Use audience data to reach your target demo at scale on premium sites.</a:t>
          </a:r>
          <a:endParaRPr lang="en-US" sz="1500" kern="1200" dirty="0"/>
        </a:p>
      </dsp:txBody>
      <dsp:txXfrm>
        <a:off x="335340" y="226015"/>
        <a:ext cx="5177038" cy="452265"/>
      </dsp:txXfrm>
    </dsp:sp>
    <dsp:sp modelId="{DBE5AECC-6AF0-4539-A6AC-C1FB76197632}">
      <dsp:nvSpPr>
        <dsp:cNvPr id="0" name=""/>
        <dsp:cNvSpPr/>
      </dsp:nvSpPr>
      <dsp:spPr>
        <a:xfrm>
          <a:off x="52674" y="169481"/>
          <a:ext cx="565331" cy="5653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D967C7-F112-4494-8F27-220F59EA03C4}">
      <dsp:nvSpPr>
        <dsp:cNvPr id="0" name=""/>
        <dsp:cNvSpPr/>
      </dsp:nvSpPr>
      <dsp:spPr>
        <a:xfrm>
          <a:off x="594634" y="904530"/>
          <a:ext cx="4917743" cy="452265"/>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986" tIns="38100" rIns="38100" bIns="38100" numCol="1" spcCol="1270" anchor="ctr" anchorCtr="0">
          <a:noAutofit/>
        </a:bodyPr>
        <a:lstStyle/>
        <a:p>
          <a:pPr lvl="0" algn="l" defTabSz="666750">
            <a:lnSpc>
              <a:spcPct val="90000"/>
            </a:lnSpc>
            <a:spcBef>
              <a:spcPct val="0"/>
            </a:spcBef>
            <a:spcAft>
              <a:spcPct val="35000"/>
            </a:spcAft>
          </a:pPr>
          <a:r>
            <a:rPr lang="en-US" sz="1500" b="1" kern="1200" smtClean="0"/>
            <a:t>Application of global frequency cap across all channels and publishers</a:t>
          </a:r>
          <a:endParaRPr lang="en-US" sz="1500" b="1" kern="1200" dirty="0"/>
        </a:p>
      </dsp:txBody>
      <dsp:txXfrm>
        <a:off x="594634" y="904530"/>
        <a:ext cx="4917743" cy="452265"/>
      </dsp:txXfrm>
    </dsp:sp>
    <dsp:sp modelId="{06072471-BD73-4AE5-A382-600A22FDD901}">
      <dsp:nvSpPr>
        <dsp:cNvPr id="0" name=""/>
        <dsp:cNvSpPr/>
      </dsp:nvSpPr>
      <dsp:spPr>
        <a:xfrm>
          <a:off x="311968" y="847997"/>
          <a:ext cx="565331" cy="565331"/>
        </a:xfrm>
        <a:prstGeom prst="ellipse">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72F610-4201-485C-BE75-BAF23B821B9B}">
      <dsp:nvSpPr>
        <dsp:cNvPr id="0" name=""/>
        <dsp:cNvSpPr/>
      </dsp:nvSpPr>
      <dsp:spPr>
        <a:xfrm>
          <a:off x="594634" y="1575719"/>
          <a:ext cx="4917743" cy="452265"/>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986" tIns="38100" rIns="38100" bIns="38100" numCol="1" spcCol="1270" anchor="ctr" anchorCtr="0">
          <a:noAutofit/>
        </a:bodyPr>
        <a:lstStyle/>
        <a:p>
          <a:pPr lvl="0" algn="l" defTabSz="666750">
            <a:lnSpc>
              <a:spcPct val="90000"/>
            </a:lnSpc>
            <a:spcBef>
              <a:spcPct val="0"/>
            </a:spcBef>
            <a:spcAft>
              <a:spcPct val="35000"/>
            </a:spcAft>
          </a:pPr>
          <a:r>
            <a:rPr lang="en-US" sz="1500" b="1" kern="1200" smtClean="0"/>
            <a:t>Transparency, data and ability to optimize placements afforded by a DSP</a:t>
          </a:r>
          <a:endParaRPr lang="en-US" sz="1500" b="1" kern="1200" dirty="0"/>
        </a:p>
      </dsp:txBody>
      <dsp:txXfrm>
        <a:off x="594634" y="1575719"/>
        <a:ext cx="4917743" cy="452265"/>
      </dsp:txXfrm>
    </dsp:sp>
    <dsp:sp modelId="{35AB8D94-2E87-4003-AE26-8E31F99480BB}">
      <dsp:nvSpPr>
        <dsp:cNvPr id="0" name=""/>
        <dsp:cNvSpPr/>
      </dsp:nvSpPr>
      <dsp:spPr>
        <a:xfrm>
          <a:off x="311968" y="1526512"/>
          <a:ext cx="565331" cy="565331"/>
        </a:xfrm>
        <a:prstGeom prst="ellipse">
          <a:avLst/>
        </a:prstGeom>
        <a:solidFill>
          <a:schemeClr val="lt1">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2C161B-A874-4320-BFCA-08AD3ED42F2D}">
      <dsp:nvSpPr>
        <dsp:cNvPr id="0" name=""/>
        <dsp:cNvSpPr/>
      </dsp:nvSpPr>
      <dsp:spPr>
        <a:xfrm>
          <a:off x="335340" y="2261561"/>
          <a:ext cx="5177038" cy="452265"/>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986" tIns="38100" rIns="38100" bIns="38100" numCol="1" spcCol="1270" anchor="ctr" anchorCtr="0">
          <a:noAutofit/>
        </a:bodyPr>
        <a:lstStyle/>
        <a:p>
          <a:pPr lvl="0" algn="l" defTabSz="666750">
            <a:lnSpc>
              <a:spcPct val="90000"/>
            </a:lnSpc>
            <a:spcBef>
              <a:spcPct val="0"/>
            </a:spcBef>
            <a:spcAft>
              <a:spcPct val="35000"/>
            </a:spcAft>
          </a:pPr>
          <a:r>
            <a:rPr lang="en-US" sz="1500" b="1" kern="1200" smtClean="0"/>
            <a:t>See how premium publishers falls into the larger attribution picture</a:t>
          </a:r>
          <a:endParaRPr lang="en-US" sz="1500" b="1" kern="1200" dirty="0"/>
        </a:p>
      </dsp:txBody>
      <dsp:txXfrm>
        <a:off x="335340" y="2261561"/>
        <a:ext cx="5177038" cy="452265"/>
      </dsp:txXfrm>
    </dsp:sp>
    <dsp:sp modelId="{ED7E539A-032F-48E2-AA5F-3D00458E9C21}">
      <dsp:nvSpPr>
        <dsp:cNvPr id="0" name=""/>
        <dsp:cNvSpPr/>
      </dsp:nvSpPr>
      <dsp:spPr>
        <a:xfrm>
          <a:off x="52674" y="2205028"/>
          <a:ext cx="565331" cy="565331"/>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5C3B1-99CA-41A4-9A82-C2FAED59E9B8}">
      <dsp:nvSpPr>
        <dsp:cNvPr id="0" name=""/>
        <dsp:cNvSpPr/>
      </dsp:nvSpPr>
      <dsp:spPr>
        <a:xfrm rot="5400000">
          <a:off x="4458053" y="-2879195"/>
          <a:ext cx="214832" cy="602761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Great for viewing general stats by day and by ad group/campaign</a:t>
          </a:r>
          <a:endParaRPr lang="en-US" sz="1200" b="0" kern="1200" dirty="0"/>
        </a:p>
      </dsp:txBody>
      <dsp:txXfrm rot="-5400000">
        <a:off x="1551661" y="37684"/>
        <a:ext cx="6017130" cy="193858"/>
      </dsp:txXfrm>
    </dsp:sp>
    <dsp:sp modelId="{4329C8F8-B5C4-4A34-A632-069D15A8F37D}">
      <dsp:nvSpPr>
        <dsp:cNvPr id="0" name=""/>
        <dsp:cNvSpPr/>
      </dsp:nvSpPr>
      <dsp:spPr>
        <a:xfrm>
          <a:off x="0" y="689"/>
          <a:ext cx="1549870" cy="2685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 Performance</a:t>
          </a:r>
          <a:endParaRPr lang="en-US" sz="1400" b="1" kern="1200" dirty="0"/>
        </a:p>
      </dsp:txBody>
      <dsp:txXfrm>
        <a:off x="13109" y="13798"/>
        <a:ext cx="1523652" cy="242322"/>
      </dsp:txXfrm>
    </dsp:sp>
    <dsp:sp modelId="{6D4330E3-5776-4B2B-A8A0-2579F5DAEFA9}">
      <dsp:nvSpPr>
        <dsp:cNvPr id="0" name=""/>
        <dsp:cNvSpPr/>
      </dsp:nvSpPr>
      <dsp:spPr>
        <a:xfrm rot="5400000">
          <a:off x="4458053" y="-2597228"/>
          <a:ext cx="214832" cy="6027617"/>
        </a:xfrm>
        <a:prstGeom prst="round2SameRect">
          <a:avLst/>
        </a:prstGeom>
        <a:solidFill>
          <a:schemeClr val="accent4">
            <a:tint val="40000"/>
            <a:alpha val="90000"/>
            <a:hueOff val="767594"/>
            <a:satOff val="-4084"/>
            <a:lumOff val="-233"/>
            <a:alphaOff val="0"/>
          </a:schemeClr>
        </a:solidFill>
        <a:ln w="12700" cap="flat" cmpd="sng" algn="ctr">
          <a:solidFill>
            <a:schemeClr val="accent4">
              <a:tint val="40000"/>
              <a:alpha val="90000"/>
              <a:hueOff val="767594"/>
              <a:satOff val="-4084"/>
              <a:lumOff val="-2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video stat performance by creative</a:t>
          </a:r>
          <a:endParaRPr lang="en-US" sz="1200" b="0" kern="1200" dirty="0"/>
        </a:p>
      </dsp:txBody>
      <dsp:txXfrm rot="-5400000">
        <a:off x="1551661" y="319651"/>
        <a:ext cx="6017130" cy="193858"/>
      </dsp:txXfrm>
    </dsp:sp>
    <dsp:sp modelId="{4C5E1FD8-6958-4E01-ACBA-87CB0CC6CDFE}">
      <dsp:nvSpPr>
        <dsp:cNvPr id="0" name=""/>
        <dsp:cNvSpPr/>
      </dsp:nvSpPr>
      <dsp:spPr>
        <a:xfrm>
          <a:off x="0" y="282654"/>
          <a:ext cx="1549870" cy="268540"/>
        </a:xfrm>
        <a:prstGeom prst="roundRect">
          <a:avLst/>
        </a:prstGeom>
        <a:solidFill>
          <a:schemeClr val="accent4">
            <a:hueOff val="693046"/>
            <a:satOff val="-3198"/>
            <a:lumOff val="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2. Video</a:t>
          </a:r>
          <a:endParaRPr lang="en-US" sz="1400" b="1" kern="1200" dirty="0"/>
        </a:p>
      </dsp:txBody>
      <dsp:txXfrm>
        <a:off x="13109" y="295763"/>
        <a:ext cx="1523652" cy="242322"/>
      </dsp:txXfrm>
    </dsp:sp>
    <dsp:sp modelId="{895C11A7-A063-41B5-9E07-E0E939A79DC4}">
      <dsp:nvSpPr>
        <dsp:cNvPr id="0" name=""/>
        <dsp:cNvSpPr/>
      </dsp:nvSpPr>
      <dsp:spPr>
        <a:xfrm rot="5400000">
          <a:off x="4458053" y="-2315260"/>
          <a:ext cx="214832" cy="6027617"/>
        </a:xfrm>
        <a:prstGeom prst="round2SameRect">
          <a:avLst/>
        </a:prstGeom>
        <a:solidFill>
          <a:schemeClr val="accent4">
            <a:tint val="40000"/>
            <a:alpha val="90000"/>
            <a:hueOff val="1535189"/>
            <a:satOff val="-8168"/>
            <a:lumOff val="-465"/>
            <a:alphaOff val="0"/>
          </a:schemeClr>
        </a:solidFill>
        <a:ln w="12700" cap="flat" cmpd="sng" algn="ctr">
          <a:solidFill>
            <a:schemeClr val="accent4">
              <a:tint val="40000"/>
              <a:alpha val="90000"/>
              <a:hueOff val="1535189"/>
              <a:satOff val="-8168"/>
              <a:lumOff val="-4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performance across frequency. Great for click based optimization campaigns</a:t>
          </a:r>
          <a:endParaRPr lang="en-US" sz="1200" b="0" kern="1200" dirty="0"/>
        </a:p>
      </dsp:txBody>
      <dsp:txXfrm rot="-5400000">
        <a:off x="1551661" y="601619"/>
        <a:ext cx="6017130" cy="193858"/>
      </dsp:txXfrm>
    </dsp:sp>
    <dsp:sp modelId="{F70C9EE6-6E9A-4F12-B3FC-76F4DF63A681}">
      <dsp:nvSpPr>
        <dsp:cNvPr id="0" name=""/>
        <dsp:cNvSpPr/>
      </dsp:nvSpPr>
      <dsp:spPr>
        <a:xfrm>
          <a:off x="0" y="564621"/>
          <a:ext cx="1549870" cy="268540"/>
        </a:xfrm>
        <a:prstGeom prst="roundRect">
          <a:avLst/>
        </a:prstGeom>
        <a:solidFill>
          <a:schemeClr val="accent4">
            <a:hueOff val="1386092"/>
            <a:satOff val="-6396"/>
            <a:lumOff val="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3. Frequency</a:t>
          </a:r>
          <a:endParaRPr lang="en-US" sz="1400" b="1" kern="1200" dirty="0"/>
        </a:p>
      </dsp:txBody>
      <dsp:txXfrm>
        <a:off x="13109" y="577730"/>
        <a:ext cx="1523652" cy="242322"/>
      </dsp:txXfrm>
    </dsp:sp>
    <dsp:sp modelId="{B37EDE86-048E-4074-AFB8-D39C8715C7FC}">
      <dsp:nvSpPr>
        <dsp:cNvPr id="0" name=""/>
        <dsp:cNvSpPr/>
      </dsp:nvSpPr>
      <dsp:spPr>
        <a:xfrm rot="5400000">
          <a:off x="4451552" y="-2027598"/>
          <a:ext cx="214832" cy="6027617"/>
        </a:xfrm>
        <a:prstGeom prst="round2SameRect">
          <a:avLst/>
        </a:prstGeom>
        <a:solidFill>
          <a:schemeClr val="accent4">
            <a:tint val="40000"/>
            <a:alpha val="90000"/>
            <a:hueOff val="2302783"/>
            <a:satOff val="-12252"/>
            <a:lumOff val="-698"/>
            <a:alphaOff val="0"/>
          </a:schemeClr>
        </a:solidFill>
        <a:ln w="12700" cap="flat" cmpd="sng" algn="ctr">
          <a:solidFill>
            <a:schemeClr val="accent4">
              <a:tint val="40000"/>
              <a:alpha val="90000"/>
              <a:hueOff val="2302783"/>
              <a:satOff val="-12252"/>
              <a:lumOff val="-6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performance across ad format</a:t>
          </a:r>
          <a:endParaRPr lang="en-US" sz="1200" b="0" kern="1200" dirty="0"/>
        </a:p>
      </dsp:txBody>
      <dsp:txXfrm rot="-5400000">
        <a:off x="1545160" y="889281"/>
        <a:ext cx="6017130" cy="193858"/>
      </dsp:txXfrm>
    </dsp:sp>
    <dsp:sp modelId="{C05C3180-DA49-497C-A7EB-D5CFE5885035}">
      <dsp:nvSpPr>
        <dsp:cNvPr id="0" name=""/>
        <dsp:cNvSpPr/>
      </dsp:nvSpPr>
      <dsp:spPr>
        <a:xfrm>
          <a:off x="0" y="846588"/>
          <a:ext cx="1549870" cy="268540"/>
        </a:xfrm>
        <a:prstGeom prst="roundRect">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4. Ad Format</a:t>
          </a:r>
          <a:endParaRPr lang="en-US" sz="1400" b="1" kern="1200" dirty="0"/>
        </a:p>
      </dsp:txBody>
      <dsp:txXfrm>
        <a:off x="13109" y="859697"/>
        <a:ext cx="1523652" cy="242322"/>
      </dsp:txXfrm>
    </dsp:sp>
    <dsp:sp modelId="{7A018EEB-198D-478E-A60F-CF93AE315027}">
      <dsp:nvSpPr>
        <dsp:cNvPr id="0" name=""/>
        <dsp:cNvSpPr/>
      </dsp:nvSpPr>
      <dsp:spPr>
        <a:xfrm rot="5400000">
          <a:off x="4458053" y="-1751326"/>
          <a:ext cx="214832" cy="6027617"/>
        </a:xfrm>
        <a:prstGeom prst="round2SameRect">
          <a:avLst/>
        </a:prstGeom>
        <a:solidFill>
          <a:schemeClr val="accent4">
            <a:tint val="40000"/>
            <a:alpha val="90000"/>
            <a:hueOff val="3070378"/>
            <a:satOff val="-16336"/>
            <a:lumOff val="-931"/>
            <a:alphaOff val="0"/>
          </a:schemeClr>
        </a:solidFill>
        <a:ln w="12700" cap="flat" cmpd="sng" algn="ctr">
          <a:solidFill>
            <a:schemeClr val="accent4">
              <a:tint val="40000"/>
              <a:alpha val="90000"/>
              <a:hueOff val="3070378"/>
              <a:satOff val="-16336"/>
              <a:lumOff val="-9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performance by creative. Pull in ad format to help organize</a:t>
          </a:r>
          <a:endParaRPr lang="en-US" sz="1200" b="0" kern="1200" dirty="0"/>
        </a:p>
      </dsp:txBody>
      <dsp:txXfrm rot="-5400000">
        <a:off x="1551661" y="1165553"/>
        <a:ext cx="6017130" cy="193858"/>
      </dsp:txXfrm>
    </dsp:sp>
    <dsp:sp modelId="{9C869BC5-2C5E-49F6-A1A3-7EBF09DAB6C4}">
      <dsp:nvSpPr>
        <dsp:cNvPr id="0" name=""/>
        <dsp:cNvSpPr/>
      </dsp:nvSpPr>
      <dsp:spPr>
        <a:xfrm>
          <a:off x="0" y="1128555"/>
          <a:ext cx="1549870" cy="268540"/>
        </a:xfrm>
        <a:prstGeom prst="roundRect">
          <a:avLst/>
        </a:prstGeom>
        <a:solidFill>
          <a:schemeClr val="accent4">
            <a:hueOff val="2772185"/>
            <a:satOff val="-12791"/>
            <a:lumOff val="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5. Creative</a:t>
          </a:r>
          <a:endParaRPr lang="en-US" sz="1400" b="1" kern="1200" dirty="0"/>
        </a:p>
      </dsp:txBody>
      <dsp:txXfrm>
        <a:off x="13109" y="1141664"/>
        <a:ext cx="1523652" cy="242322"/>
      </dsp:txXfrm>
    </dsp:sp>
    <dsp:sp modelId="{1D4362D0-786F-4B81-9969-BF2DBCE9EB78}">
      <dsp:nvSpPr>
        <dsp:cNvPr id="0" name=""/>
        <dsp:cNvSpPr/>
      </dsp:nvSpPr>
      <dsp:spPr>
        <a:xfrm rot="5400000">
          <a:off x="4458053" y="-1469359"/>
          <a:ext cx="214832" cy="6027617"/>
        </a:xfrm>
        <a:prstGeom prst="round2SameRect">
          <a:avLst/>
        </a:prstGeom>
        <a:solidFill>
          <a:schemeClr val="accent4">
            <a:tint val="40000"/>
            <a:alpha val="90000"/>
            <a:hueOff val="3837972"/>
            <a:satOff val="-20420"/>
            <a:lumOff val="-1163"/>
            <a:alphaOff val="0"/>
          </a:schemeClr>
        </a:solidFill>
        <a:ln w="12700" cap="flat" cmpd="sng" algn="ctr">
          <a:solidFill>
            <a:schemeClr val="accent4">
              <a:tint val="40000"/>
              <a:alpha val="90000"/>
              <a:hueOff val="3837972"/>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performance by fold placement, Above/Below Fold</a:t>
          </a:r>
          <a:endParaRPr lang="en-US" sz="1200" b="0" kern="1200" dirty="0"/>
        </a:p>
      </dsp:txBody>
      <dsp:txXfrm rot="-5400000">
        <a:off x="1551661" y="1447520"/>
        <a:ext cx="6017130" cy="193858"/>
      </dsp:txXfrm>
    </dsp:sp>
    <dsp:sp modelId="{489D099D-37DB-4B33-8D7C-833935AAE26D}">
      <dsp:nvSpPr>
        <dsp:cNvPr id="0" name=""/>
        <dsp:cNvSpPr/>
      </dsp:nvSpPr>
      <dsp:spPr>
        <a:xfrm>
          <a:off x="0" y="1410523"/>
          <a:ext cx="1549870" cy="268540"/>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6. Fold</a:t>
          </a:r>
          <a:endParaRPr lang="en-US" sz="1400" b="1" kern="1200" dirty="0"/>
        </a:p>
      </dsp:txBody>
      <dsp:txXfrm>
        <a:off x="13109" y="1423632"/>
        <a:ext cx="1523652" cy="242322"/>
      </dsp:txXfrm>
    </dsp:sp>
    <dsp:sp modelId="{AC95B839-0749-4E90-B2E5-EC5D406078D3}">
      <dsp:nvSpPr>
        <dsp:cNvPr id="0" name=""/>
        <dsp:cNvSpPr/>
      </dsp:nvSpPr>
      <dsp:spPr>
        <a:xfrm rot="5400000">
          <a:off x="4458053" y="-1187391"/>
          <a:ext cx="214832" cy="6027617"/>
        </a:xfrm>
        <a:prstGeom prst="round2SameRect">
          <a:avLst/>
        </a:prstGeom>
        <a:solidFill>
          <a:schemeClr val="accent4">
            <a:tint val="40000"/>
            <a:alpha val="90000"/>
            <a:hueOff val="4605566"/>
            <a:satOff val="-24504"/>
            <a:lumOff val="-1396"/>
            <a:alphaOff val="0"/>
          </a:schemeClr>
        </a:solidFill>
        <a:ln w="12700" cap="flat" cmpd="sng" algn="ctr">
          <a:solidFill>
            <a:schemeClr val="accent4">
              <a:tint val="40000"/>
              <a:alpha val="90000"/>
              <a:hueOff val="4605566"/>
              <a:satOff val="-24504"/>
              <a:lumOff val="-13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If running on a whitelist or running contextual targeting, see performance for </a:t>
          </a:r>
          <a:r>
            <a:rPr lang="en-US" sz="1200" b="0" u="sng" kern="1200" dirty="0" smtClean="0"/>
            <a:t>every</a:t>
          </a:r>
          <a:r>
            <a:rPr lang="en-US" sz="1200" b="0" kern="1200" dirty="0" smtClean="0"/>
            <a:t> site on this tab</a:t>
          </a:r>
          <a:endParaRPr lang="en-US" sz="1200" b="0" kern="1200" dirty="0"/>
        </a:p>
      </dsp:txBody>
      <dsp:txXfrm rot="-5400000">
        <a:off x="1551661" y="1729488"/>
        <a:ext cx="6017130" cy="193858"/>
      </dsp:txXfrm>
    </dsp:sp>
    <dsp:sp modelId="{BF697407-6FE6-40D1-AD5F-0AC6C292B3E6}">
      <dsp:nvSpPr>
        <dsp:cNvPr id="0" name=""/>
        <dsp:cNvSpPr/>
      </dsp:nvSpPr>
      <dsp:spPr>
        <a:xfrm>
          <a:off x="0" y="1692490"/>
          <a:ext cx="1549870" cy="268540"/>
        </a:xfrm>
        <a:prstGeom prst="roundRect">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7. Site Category</a:t>
          </a:r>
          <a:endParaRPr lang="en-US" sz="1400" b="1" kern="1200" dirty="0"/>
        </a:p>
      </dsp:txBody>
      <dsp:txXfrm>
        <a:off x="13109" y="1705599"/>
        <a:ext cx="1523652" cy="242322"/>
      </dsp:txXfrm>
    </dsp:sp>
    <dsp:sp modelId="{AFFCFBA1-6700-4DE6-AA27-EA9AB766D597}">
      <dsp:nvSpPr>
        <dsp:cNvPr id="0" name=""/>
        <dsp:cNvSpPr/>
      </dsp:nvSpPr>
      <dsp:spPr>
        <a:xfrm rot="5400000">
          <a:off x="4458053" y="-905424"/>
          <a:ext cx="214832" cy="6027617"/>
        </a:xfrm>
        <a:prstGeom prst="round2SameRect">
          <a:avLst/>
        </a:prstGeom>
        <a:solidFill>
          <a:schemeClr val="accent4">
            <a:tint val="40000"/>
            <a:alpha val="90000"/>
            <a:hueOff val="5373160"/>
            <a:satOff val="-28588"/>
            <a:lumOff val="-1629"/>
            <a:alphaOff val="0"/>
          </a:schemeClr>
        </a:solidFill>
        <a:ln w="12700" cap="flat" cmpd="sng" algn="ctr">
          <a:solidFill>
            <a:schemeClr val="accent4">
              <a:tint val="40000"/>
              <a:alpha val="90000"/>
              <a:hueOff val="5373160"/>
              <a:satOff val="-28588"/>
              <a:lumOff val="-16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Go here for any site optimizations – Blacklisting sites that are not performing</a:t>
          </a:r>
          <a:endParaRPr lang="en-US" sz="1200" b="0" i="1" kern="1200" dirty="0"/>
        </a:p>
      </dsp:txBody>
      <dsp:txXfrm rot="-5400000">
        <a:off x="1551661" y="2011455"/>
        <a:ext cx="6017130" cy="193858"/>
      </dsp:txXfrm>
    </dsp:sp>
    <dsp:sp modelId="{AB60DD8E-04BC-4C8C-AC2C-D9B3BBDBA55E}">
      <dsp:nvSpPr>
        <dsp:cNvPr id="0" name=""/>
        <dsp:cNvSpPr/>
      </dsp:nvSpPr>
      <dsp:spPr>
        <a:xfrm>
          <a:off x="0" y="1974457"/>
          <a:ext cx="1549870" cy="268540"/>
        </a:xfrm>
        <a:prstGeom prst="roundRect">
          <a:avLst/>
        </a:prstGeom>
        <a:solidFill>
          <a:schemeClr val="accent4">
            <a:hueOff val="4851323"/>
            <a:satOff val="-22385"/>
            <a:lumOff val="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8. Site</a:t>
          </a:r>
          <a:endParaRPr lang="en-US" sz="1400" b="1" kern="1200" dirty="0"/>
        </a:p>
      </dsp:txBody>
      <dsp:txXfrm>
        <a:off x="13109" y="1987566"/>
        <a:ext cx="1523652" cy="242322"/>
      </dsp:txXfrm>
    </dsp:sp>
    <dsp:sp modelId="{B121FB57-A560-4FBD-9D6C-0E39B0BD3689}">
      <dsp:nvSpPr>
        <dsp:cNvPr id="0" name=""/>
        <dsp:cNvSpPr/>
      </dsp:nvSpPr>
      <dsp:spPr>
        <a:xfrm rot="5400000">
          <a:off x="4458053" y="-623457"/>
          <a:ext cx="214832" cy="6027617"/>
        </a:xfrm>
        <a:prstGeom prst="round2SameRect">
          <a:avLst/>
        </a:prstGeom>
        <a:solidFill>
          <a:schemeClr val="accent4">
            <a:tint val="40000"/>
            <a:alpha val="90000"/>
            <a:hueOff val="6140755"/>
            <a:satOff val="-32673"/>
            <a:lumOff val="-1861"/>
            <a:alphaOff val="0"/>
          </a:schemeClr>
        </a:solidFill>
        <a:ln w="12700" cap="flat" cmpd="sng" algn="ctr">
          <a:solidFill>
            <a:schemeClr val="accent4">
              <a:tint val="40000"/>
              <a:alpha val="90000"/>
              <a:hueOff val="6140755"/>
              <a:satOff val="-32673"/>
              <a:lumOff val="-18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performance by supply vendor</a:t>
          </a:r>
          <a:endParaRPr lang="en-US" sz="1200" b="0" kern="1200" dirty="0"/>
        </a:p>
      </dsp:txBody>
      <dsp:txXfrm rot="-5400000">
        <a:off x="1551661" y="2293422"/>
        <a:ext cx="6017130" cy="193858"/>
      </dsp:txXfrm>
    </dsp:sp>
    <dsp:sp modelId="{0B97BF6A-76D2-473A-A3BA-F44EBB8CCCEE}">
      <dsp:nvSpPr>
        <dsp:cNvPr id="0" name=""/>
        <dsp:cNvSpPr/>
      </dsp:nvSpPr>
      <dsp:spPr>
        <a:xfrm>
          <a:off x="0" y="2256424"/>
          <a:ext cx="1549870" cy="268540"/>
        </a:xfrm>
        <a:prstGeom prst="roundRect">
          <a:avLst/>
        </a:prstGeom>
        <a:solidFill>
          <a:schemeClr val="accent4">
            <a:hueOff val="5544370"/>
            <a:satOff val="-25583"/>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9. </a:t>
          </a:r>
          <a:r>
            <a:rPr lang="en-US" sz="1200" b="1" kern="1200" dirty="0" smtClean="0"/>
            <a:t>Supply Vendor</a:t>
          </a:r>
          <a:endParaRPr lang="en-US" sz="1200" b="1" kern="1200" dirty="0"/>
        </a:p>
      </dsp:txBody>
      <dsp:txXfrm>
        <a:off x="13109" y="2269533"/>
        <a:ext cx="1523652" cy="242322"/>
      </dsp:txXfrm>
    </dsp:sp>
    <dsp:sp modelId="{CBFA767D-35D2-4F89-9977-1BC3385794FC}">
      <dsp:nvSpPr>
        <dsp:cNvPr id="0" name=""/>
        <dsp:cNvSpPr/>
      </dsp:nvSpPr>
      <dsp:spPr>
        <a:xfrm rot="5400000">
          <a:off x="4458053" y="-341490"/>
          <a:ext cx="214832" cy="6027617"/>
        </a:xfrm>
        <a:prstGeom prst="round2SameRect">
          <a:avLst/>
        </a:prstGeom>
        <a:solidFill>
          <a:schemeClr val="accent4">
            <a:tint val="40000"/>
            <a:alpha val="90000"/>
            <a:hueOff val="6908350"/>
            <a:satOff val="-36757"/>
            <a:lumOff val="-2094"/>
            <a:alphaOff val="0"/>
          </a:schemeClr>
        </a:solidFill>
        <a:ln w="12700" cap="flat" cmpd="sng" algn="ctr">
          <a:solidFill>
            <a:schemeClr val="accent4">
              <a:tint val="40000"/>
              <a:alpha val="90000"/>
              <a:hueOff val="6908350"/>
              <a:satOff val="-36757"/>
              <a:lumOff val="-20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Reporting in the </a:t>
          </a:r>
          <a:r>
            <a:rPr lang="en-US" sz="1200" b="0" i="1" kern="1200" dirty="0" smtClean="0"/>
            <a:t>user’s</a:t>
          </a:r>
          <a:r>
            <a:rPr lang="en-US" sz="1200" b="0" i="0" kern="1200" dirty="0" smtClean="0"/>
            <a:t> time of day – really powerful for optimizing and story telling</a:t>
          </a:r>
          <a:endParaRPr lang="en-US" sz="1200" b="0" kern="1200" dirty="0"/>
        </a:p>
      </dsp:txBody>
      <dsp:txXfrm rot="-5400000">
        <a:off x="1551661" y="2575389"/>
        <a:ext cx="6017130" cy="193858"/>
      </dsp:txXfrm>
    </dsp:sp>
    <dsp:sp modelId="{7FA8E2C3-0F4D-4EAE-9027-209296DA858B}">
      <dsp:nvSpPr>
        <dsp:cNvPr id="0" name=""/>
        <dsp:cNvSpPr/>
      </dsp:nvSpPr>
      <dsp:spPr>
        <a:xfrm>
          <a:off x="0" y="2538391"/>
          <a:ext cx="1549870" cy="268540"/>
        </a:xfrm>
        <a:prstGeom prst="roundRect">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10. Time of Day</a:t>
          </a:r>
          <a:endParaRPr lang="en-US" sz="1400" b="1" kern="1200" dirty="0"/>
        </a:p>
      </dsp:txBody>
      <dsp:txXfrm>
        <a:off x="13109" y="2551500"/>
        <a:ext cx="1523652" cy="242322"/>
      </dsp:txXfrm>
    </dsp:sp>
    <dsp:sp modelId="{AA14347C-F051-4283-B753-514FA0BFC1AD}">
      <dsp:nvSpPr>
        <dsp:cNvPr id="0" name=""/>
        <dsp:cNvSpPr/>
      </dsp:nvSpPr>
      <dsp:spPr>
        <a:xfrm rot="5400000">
          <a:off x="4458053" y="-59523"/>
          <a:ext cx="214832" cy="6027617"/>
        </a:xfrm>
        <a:prstGeom prst="round2SameRect">
          <a:avLst/>
        </a:prstGeom>
        <a:solidFill>
          <a:schemeClr val="accent4">
            <a:tint val="40000"/>
            <a:alpha val="90000"/>
            <a:hueOff val="7675944"/>
            <a:satOff val="-40841"/>
            <a:lumOff val="-2327"/>
            <a:alphaOff val="0"/>
          </a:schemeClr>
        </a:solidFill>
        <a:ln w="12700" cap="flat" cmpd="sng" algn="ctr">
          <a:solidFill>
            <a:schemeClr val="accent4">
              <a:tint val="40000"/>
              <a:alpha val="90000"/>
              <a:hueOff val="7675944"/>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Reporting in the </a:t>
          </a:r>
          <a:r>
            <a:rPr lang="en-US" sz="1200" b="0" i="1" kern="1200" dirty="0" smtClean="0"/>
            <a:t>user’s</a:t>
          </a:r>
          <a:r>
            <a:rPr lang="en-US" sz="1200" b="0" kern="1200" dirty="0" smtClean="0"/>
            <a:t> day of week – look at performance of weekends against weekdays</a:t>
          </a:r>
          <a:endParaRPr lang="en-US" sz="1200" b="0" kern="1200" dirty="0"/>
        </a:p>
      </dsp:txBody>
      <dsp:txXfrm rot="-5400000">
        <a:off x="1551661" y="2857356"/>
        <a:ext cx="6017130" cy="193858"/>
      </dsp:txXfrm>
    </dsp:sp>
    <dsp:sp modelId="{631C9B3B-7B79-4BB8-94AB-6FDB8DC82632}">
      <dsp:nvSpPr>
        <dsp:cNvPr id="0" name=""/>
        <dsp:cNvSpPr/>
      </dsp:nvSpPr>
      <dsp:spPr>
        <a:xfrm>
          <a:off x="0" y="2820359"/>
          <a:ext cx="1549870" cy="268540"/>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11. Day of Week</a:t>
          </a:r>
          <a:endParaRPr lang="en-US" sz="1400" b="1" kern="1200" dirty="0"/>
        </a:p>
      </dsp:txBody>
      <dsp:txXfrm>
        <a:off x="13109" y="2833468"/>
        <a:ext cx="1523652" cy="242322"/>
      </dsp:txXfrm>
    </dsp:sp>
    <dsp:sp modelId="{7BA36651-7E3C-4286-A51A-B2BFFE720799}">
      <dsp:nvSpPr>
        <dsp:cNvPr id="0" name=""/>
        <dsp:cNvSpPr/>
      </dsp:nvSpPr>
      <dsp:spPr>
        <a:xfrm rot="5400000">
          <a:off x="4458053" y="222444"/>
          <a:ext cx="214832" cy="6027617"/>
        </a:xfrm>
        <a:prstGeom prst="round2SameRect">
          <a:avLst/>
        </a:prstGeom>
        <a:solidFill>
          <a:schemeClr val="accent4">
            <a:tint val="40000"/>
            <a:alpha val="90000"/>
            <a:hueOff val="8443538"/>
            <a:satOff val="-44925"/>
            <a:lumOff val="-2559"/>
            <a:alphaOff val="0"/>
          </a:schemeClr>
        </a:solidFill>
        <a:ln w="12700" cap="flat" cmpd="sng" algn="ctr">
          <a:solidFill>
            <a:schemeClr val="accent4">
              <a:tint val="40000"/>
              <a:alpha val="90000"/>
              <a:hueOff val="8443538"/>
              <a:satOff val="-44925"/>
              <a:lumOff val="-2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Performance by browser – pull in device type or operating system</a:t>
          </a:r>
          <a:endParaRPr lang="en-US" sz="1200" b="0" kern="1200" dirty="0"/>
        </a:p>
      </dsp:txBody>
      <dsp:txXfrm rot="-5400000">
        <a:off x="1551661" y="3139324"/>
        <a:ext cx="6017130" cy="193858"/>
      </dsp:txXfrm>
    </dsp:sp>
    <dsp:sp modelId="{91BA58CD-1C96-4803-B881-4658B77A42C7}">
      <dsp:nvSpPr>
        <dsp:cNvPr id="0" name=""/>
        <dsp:cNvSpPr/>
      </dsp:nvSpPr>
      <dsp:spPr>
        <a:xfrm>
          <a:off x="0" y="3102326"/>
          <a:ext cx="1549870" cy="268540"/>
        </a:xfrm>
        <a:prstGeom prst="roundRect">
          <a:avLst/>
        </a:prstGeom>
        <a:solidFill>
          <a:schemeClr val="accent4">
            <a:hueOff val="7623508"/>
            <a:satOff val="-35177"/>
            <a:lumOff val="1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12. Browser</a:t>
          </a:r>
          <a:endParaRPr lang="en-US" sz="1400" b="1" kern="1200" dirty="0"/>
        </a:p>
      </dsp:txBody>
      <dsp:txXfrm>
        <a:off x="13109" y="3115435"/>
        <a:ext cx="1523652" cy="242322"/>
      </dsp:txXfrm>
    </dsp:sp>
    <dsp:sp modelId="{5FD1C589-C4A5-47C3-B048-D3E7E1DCBCC5}">
      <dsp:nvSpPr>
        <dsp:cNvPr id="0" name=""/>
        <dsp:cNvSpPr/>
      </dsp:nvSpPr>
      <dsp:spPr>
        <a:xfrm rot="5400000">
          <a:off x="4458053" y="504411"/>
          <a:ext cx="214832" cy="6027617"/>
        </a:xfrm>
        <a:prstGeom prst="round2SameRect">
          <a:avLst/>
        </a:prstGeom>
        <a:solidFill>
          <a:schemeClr val="accent4">
            <a:tint val="40000"/>
            <a:alpha val="90000"/>
            <a:hueOff val="9211133"/>
            <a:satOff val="-49009"/>
            <a:lumOff val="-2792"/>
            <a:alphaOff val="0"/>
          </a:schemeClr>
        </a:solidFill>
        <a:ln w="12700" cap="flat" cmpd="sng" algn="ctr">
          <a:solidFill>
            <a:schemeClr val="accent4">
              <a:tint val="40000"/>
              <a:alpha val="90000"/>
              <a:hueOff val="9211133"/>
              <a:satOff val="-49009"/>
              <a:lumOff val="-27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Performance by device type – pull in browser or operating system</a:t>
          </a:r>
          <a:endParaRPr lang="en-US" sz="1200" b="0" kern="1200" dirty="0"/>
        </a:p>
      </dsp:txBody>
      <dsp:txXfrm rot="-5400000">
        <a:off x="1551661" y="3421291"/>
        <a:ext cx="6017130" cy="193858"/>
      </dsp:txXfrm>
    </dsp:sp>
    <dsp:sp modelId="{751D3278-5E70-4841-9D84-458833AB3891}">
      <dsp:nvSpPr>
        <dsp:cNvPr id="0" name=""/>
        <dsp:cNvSpPr/>
      </dsp:nvSpPr>
      <dsp:spPr>
        <a:xfrm>
          <a:off x="0" y="3384293"/>
          <a:ext cx="1549870" cy="268540"/>
        </a:xfrm>
        <a:prstGeom prst="roundRect">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13. Device Type</a:t>
          </a:r>
          <a:endParaRPr lang="en-US" sz="1400" b="1" kern="1200" dirty="0"/>
        </a:p>
      </dsp:txBody>
      <dsp:txXfrm>
        <a:off x="13109" y="3397402"/>
        <a:ext cx="1523652" cy="242322"/>
      </dsp:txXfrm>
    </dsp:sp>
    <dsp:sp modelId="{A19AF227-097A-4EFD-BC16-118BBC98A47F}">
      <dsp:nvSpPr>
        <dsp:cNvPr id="0" name=""/>
        <dsp:cNvSpPr/>
      </dsp:nvSpPr>
      <dsp:spPr>
        <a:xfrm rot="5400000">
          <a:off x="4458053" y="786378"/>
          <a:ext cx="214832" cy="6027617"/>
        </a:xfrm>
        <a:prstGeom prst="round2SameRect">
          <a:avLst/>
        </a:prstGeom>
        <a:solidFill>
          <a:schemeClr val="accent4">
            <a:tint val="40000"/>
            <a:alpha val="90000"/>
            <a:hueOff val="9978727"/>
            <a:satOff val="-53093"/>
            <a:lumOff val="-3025"/>
            <a:alphaOff val="0"/>
          </a:schemeClr>
        </a:solidFill>
        <a:ln w="12700" cap="flat" cmpd="sng" algn="ctr">
          <a:solidFill>
            <a:schemeClr val="accent4">
              <a:tint val="40000"/>
              <a:alpha val="90000"/>
              <a:hueOff val="9978727"/>
              <a:satOff val="-53093"/>
              <a:lumOff val="-30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Really powerful tab for optimizing retargeting ad groups as we  increase/lower bids on specific cookies</a:t>
          </a:r>
          <a:endParaRPr lang="en-US" sz="1200" b="0" kern="1200" dirty="0"/>
        </a:p>
      </dsp:txBody>
      <dsp:txXfrm rot="-5400000">
        <a:off x="1551661" y="3703258"/>
        <a:ext cx="6017130" cy="193858"/>
      </dsp:txXfrm>
    </dsp:sp>
    <dsp:sp modelId="{5A1C1A38-0CB3-4973-8A34-98986BBB108E}">
      <dsp:nvSpPr>
        <dsp:cNvPr id="0" name=""/>
        <dsp:cNvSpPr/>
      </dsp:nvSpPr>
      <dsp:spPr>
        <a:xfrm>
          <a:off x="0" y="3666260"/>
          <a:ext cx="1549870" cy="268540"/>
        </a:xfrm>
        <a:prstGeom prst="roundRect">
          <a:avLst/>
        </a:prstGeom>
        <a:solidFill>
          <a:schemeClr val="accent4">
            <a:hueOff val="9009600"/>
            <a:satOff val="-41572"/>
            <a:lumOff val="1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14. </a:t>
          </a:r>
          <a:r>
            <a:rPr lang="en-US" sz="1400" b="1" kern="1200" dirty="0" err="1" smtClean="0"/>
            <a:t>Recency</a:t>
          </a:r>
          <a:endParaRPr lang="en-US" sz="1400" b="1" kern="1200" dirty="0"/>
        </a:p>
      </dsp:txBody>
      <dsp:txXfrm>
        <a:off x="13109" y="3679369"/>
        <a:ext cx="1523652" cy="242322"/>
      </dsp:txXfrm>
    </dsp:sp>
    <dsp:sp modelId="{C7FBC50F-7C03-416B-B8B3-2B4D1EB2CB0E}">
      <dsp:nvSpPr>
        <dsp:cNvPr id="0" name=""/>
        <dsp:cNvSpPr/>
      </dsp:nvSpPr>
      <dsp:spPr>
        <a:xfrm rot="5400000">
          <a:off x="4458053" y="1068345"/>
          <a:ext cx="214832" cy="6027617"/>
        </a:xfrm>
        <a:prstGeom prst="round2SameRect">
          <a:avLst/>
        </a:prstGeom>
        <a:solidFill>
          <a:schemeClr val="accent4">
            <a:tint val="40000"/>
            <a:alpha val="90000"/>
            <a:hueOff val="10746321"/>
            <a:satOff val="-57177"/>
            <a:lumOff val="-3257"/>
            <a:alphaOff val="0"/>
          </a:schemeClr>
        </a:solidFill>
        <a:ln w="12700" cap="flat" cmpd="sng" algn="ctr">
          <a:solidFill>
            <a:schemeClr val="accent4">
              <a:tint val="40000"/>
              <a:alpha val="90000"/>
              <a:hueOff val="10746321"/>
              <a:satOff val="-57177"/>
              <a:lumOff val="-32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Reporting at the data element level inside of an audience. Really great for BT campaigns!</a:t>
          </a:r>
          <a:endParaRPr lang="en-US" sz="1200" b="0" kern="1200" dirty="0"/>
        </a:p>
      </dsp:txBody>
      <dsp:txXfrm rot="-5400000">
        <a:off x="1551661" y="3985225"/>
        <a:ext cx="6017130" cy="193858"/>
      </dsp:txXfrm>
    </dsp:sp>
    <dsp:sp modelId="{D38CB8C7-378E-4AC9-8CD3-9FD8567ED6DC}">
      <dsp:nvSpPr>
        <dsp:cNvPr id="0" name=""/>
        <dsp:cNvSpPr/>
      </dsp:nvSpPr>
      <dsp:spPr>
        <a:xfrm>
          <a:off x="0" y="3948228"/>
          <a:ext cx="1549870" cy="268540"/>
        </a:xfrm>
        <a:prstGeom prst="roundRect">
          <a:avLst/>
        </a:prstGeom>
        <a:solidFill>
          <a:schemeClr val="accent4">
            <a:hueOff val="9702646"/>
            <a:satOff val="-44770"/>
            <a:lumOff val="1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15. Elements</a:t>
          </a:r>
          <a:endParaRPr lang="en-US" sz="1400" b="1" kern="1200" dirty="0"/>
        </a:p>
      </dsp:txBody>
      <dsp:txXfrm>
        <a:off x="13109" y="3961337"/>
        <a:ext cx="1523652" cy="242322"/>
      </dsp:txXfrm>
    </dsp:sp>
    <dsp:sp modelId="{57A3AA12-388A-412A-95C5-EDC246DF2C59}">
      <dsp:nvSpPr>
        <dsp:cNvPr id="0" name=""/>
        <dsp:cNvSpPr/>
      </dsp:nvSpPr>
      <dsp:spPr>
        <a:xfrm rot="5400000">
          <a:off x="4458053" y="1350313"/>
          <a:ext cx="214832" cy="6027617"/>
        </a:xfrm>
        <a:prstGeom prst="round2SameRect">
          <a:avLst/>
        </a:prstGeom>
        <a:solidFill>
          <a:schemeClr val="accent4">
            <a:tint val="40000"/>
            <a:alpha val="90000"/>
            <a:hueOff val="11513915"/>
            <a:satOff val="-61261"/>
            <a:lumOff val="-3490"/>
            <a:alphaOff val="0"/>
          </a:schemeClr>
        </a:solidFill>
        <a:ln w="12700" cap="flat" cmpd="sng" algn="ctr">
          <a:solidFill>
            <a:schemeClr val="accent4">
              <a:tint val="40000"/>
              <a:alpha val="90000"/>
              <a:hueOff val="11513915"/>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For viewing performance across the languages used in the browser</a:t>
          </a:r>
          <a:endParaRPr lang="en-US" sz="1200" b="0" kern="1200" dirty="0"/>
        </a:p>
      </dsp:txBody>
      <dsp:txXfrm rot="-5400000">
        <a:off x="1551661" y="4267193"/>
        <a:ext cx="6017130" cy="193858"/>
      </dsp:txXfrm>
    </dsp:sp>
    <dsp:sp modelId="{2055C457-F563-40AA-B0FF-515837354328}">
      <dsp:nvSpPr>
        <dsp:cNvPr id="0" name=""/>
        <dsp:cNvSpPr/>
      </dsp:nvSpPr>
      <dsp:spPr>
        <a:xfrm>
          <a:off x="0" y="4230194"/>
          <a:ext cx="1549870" cy="26854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t>16. Language</a:t>
          </a:r>
          <a:endParaRPr lang="en-US" sz="1400" b="1" kern="1200" dirty="0"/>
        </a:p>
      </dsp:txBody>
      <dsp:txXfrm>
        <a:off x="13109" y="4243303"/>
        <a:ext cx="1523652" cy="2423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98FC3-1B43-4706-85A2-15E032BA0D06}">
      <dsp:nvSpPr>
        <dsp:cNvPr id="0" name=""/>
        <dsp:cNvSpPr/>
      </dsp:nvSpPr>
      <dsp:spPr>
        <a:xfrm>
          <a:off x="1123310" y="0"/>
          <a:ext cx="1660285" cy="56484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n-US" sz="1400" b="1" kern="1200" dirty="0" smtClean="0"/>
            <a:t>Direct Publisher</a:t>
          </a:r>
          <a:endParaRPr lang="en-CA" sz="1400" kern="1200" dirty="0"/>
        </a:p>
      </dsp:txBody>
      <dsp:txXfrm>
        <a:off x="1405734" y="0"/>
        <a:ext cx="1095438" cy="564847"/>
      </dsp:txXfrm>
    </dsp:sp>
    <dsp:sp modelId="{891A7C93-5353-4DD9-8D0B-109EA1261B42}">
      <dsp:nvSpPr>
        <dsp:cNvPr id="0" name=""/>
        <dsp:cNvSpPr/>
      </dsp:nvSpPr>
      <dsp:spPr>
        <a:xfrm>
          <a:off x="2526983" y="48597"/>
          <a:ext cx="4991695" cy="46882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rtl="0">
            <a:lnSpc>
              <a:spcPct val="90000"/>
            </a:lnSpc>
            <a:spcBef>
              <a:spcPct val="0"/>
            </a:spcBef>
            <a:spcAft>
              <a:spcPct val="35000"/>
            </a:spcAft>
          </a:pPr>
          <a:r>
            <a:rPr lang="en-US" sz="800" b="1" kern="1200" dirty="0" smtClean="0"/>
            <a:t>NOT an Ad Network. When you're not dealing direct, you will likely incur additional  'middleman' fees.  Access a large digital marketing footprint and connect with all the major ad exchanges including the Facebook Exchange</a:t>
          </a:r>
          <a:endParaRPr lang="en-CA" sz="800" b="1" kern="1200" dirty="0"/>
        </a:p>
      </dsp:txBody>
      <dsp:txXfrm>
        <a:off x="2761395" y="48597"/>
        <a:ext cx="4522872" cy="468823"/>
      </dsp:txXfrm>
    </dsp:sp>
    <dsp:sp modelId="{9E0B7A4E-DA4B-4A3B-B4E8-01A5144D2301}">
      <dsp:nvSpPr>
        <dsp:cNvPr id="0" name=""/>
        <dsp:cNvSpPr/>
      </dsp:nvSpPr>
      <dsp:spPr>
        <a:xfrm>
          <a:off x="1050273" y="644512"/>
          <a:ext cx="1660285" cy="564847"/>
        </a:xfrm>
        <a:prstGeom prst="chevron">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n-US" sz="1400" b="1" kern="1200" dirty="0" smtClean="0"/>
            <a:t>Frequency Transparent</a:t>
          </a:r>
          <a:endParaRPr lang="en-CA" sz="1400" kern="1200" dirty="0"/>
        </a:p>
      </dsp:txBody>
      <dsp:txXfrm>
        <a:off x="1332697" y="644512"/>
        <a:ext cx="1095438" cy="564847"/>
      </dsp:txXfrm>
    </dsp:sp>
    <dsp:sp modelId="{CFB29747-B483-43C7-B3EB-F3AE6649BEF9}">
      <dsp:nvSpPr>
        <dsp:cNvPr id="0" name=""/>
        <dsp:cNvSpPr/>
      </dsp:nvSpPr>
      <dsp:spPr>
        <a:xfrm>
          <a:off x="2526983" y="692524"/>
          <a:ext cx="4991695" cy="468823"/>
        </a:xfrm>
        <a:prstGeom prst="chevron">
          <a:avLst/>
        </a:prstGeom>
        <a:solidFill>
          <a:schemeClr val="accent4">
            <a:tint val="40000"/>
            <a:alpha val="90000"/>
            <a:hueOff val="2302783"/>
            <a:satOff val="-12252"/>
            <a:lumOff val="-698"/>
            <a:alphaOff val="0"/>
          </a:schemeClr>
        </a:solidFill>
        <a:ln w="12700" cap="flat" cmpd="sng" algn="ctr">
          <a:solidFill>
            <a:schemeClr val="accent4">
              <a:tint val="40000"/>
              <a:alpha val="90000"/>
              <a:hueOff val="2302783"/>
              <a:satOff val="-12252"/>
              <a:lumOff val="-6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rtl="0">
            <a:lnSpc>
              <a:spcPct val="90000"/>
            </a:lnSpc>
            <a:spcBef>
              <a:spcPct val="0"/>
            </a:spcBef>
            <a:spcAft>
              <a:spcPct val="35000"/>
            </a:spcAft>
          </a:pPr>
          <a:r>
            <a:rPr lang="en-US" sz="800" b="1" kern="1200" dirty="0" smtClean="0"/>
            <a:t>Unique in our ability to optimize Frequency. We are not a black box outfit, but one that is transparent and sets realistic frequency caps. Black box frequency capping can easily result in ad fatigue or worse, user annoyance</a:t>
          </a:r>
          <a:r>
            <a:rPr lang="en-US" sz="800" kern="1200" dirty="0" smtClean="0"/>
            <a:t>!</a:t>
          </a:r>
          <a:endParaRPr lang="en-CA" sz="800" kern="1200" dirty="0"/>
        </a:p>
      </dsp:txBody>
      <dsp:txXfrm>
        <a:off x="2761395" y="692524"/>
        <a:ext cx="4522872" cy="468823"/>
      </dsp:txXfrm>
    </dsp:sp>
    <dsp:sp modelId="{65F3CD13-9084-4E77-B579-8F222E7B6DDF}">
      <dsp:nvSpPr>
        <dsp:cNvPr id="0" name=""/>
        <dsp:cNvSpPr/>
      </dsp:nvSpPr>
      <dsp:spPr>
        <a:xfrm>
          <a:off x="1050273" y="1288438"/>
          <a:ext cx="1660285" cy="564847"/>
        </a:xfrm>
        <a:prstGeom prst="chevron">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b="1" kern="1200" dirty="0" smtClean="0"/>
            <a:t>Unique </a:t>
          </a:r>
          <a:r>
            <a:rPr lang="en-US" sz="1200" b="1" kern="1200" dirty="0" err="1" smtClean="0"/>
            <a:t>Recency</a:t>
          </a:r>
          <a:r>
            <a:rPr lang="en-US" sz="1200" b="1" kern="1200" dirty="0" smtClean="0"/>
            <a:t> Data</a:t>
          </a:r>
          <a:endParaRPr lang="en-CA" sz="1200" kern="1200" dirty="0"/>
        </a:p>
      </dsp:txBody>
      <dsp:txXfrm>
        <a:off x="1332697" y="1288438"/>
        <a:ext cx="1095438" cy="564847"/>
      </dsp:txXfrm>
    </dsp:sp>
    <dsp:sp modelId="{518784DC-2AD1-4B42-932E-DA592AFB0D24}">
      <dsp:nvSpPr>
        <dsp:cNvPr id="0" name=""/>
        <dsp:cNvSpPr/>
      </dsp:nvSpPr>
      <dsp:spPr>
        <a:xfrm>
          <a:off x="2526983" y="1336450"/>
          <a:ext cx="4991695" cy="468823"/>
        </a:xfrm>
        <a:prstGeom prst="chevron">
          <a:avLst/>
        </a:prstGeom>
        <a:solidFill>
          <a:schemeClr val="accent4">
            <a:tint val="40000"/>
            <a:alpha val="90000"/>
            <a:hueOff val="4605566"/>
            <a:satOff val="-24504"/>
            <a:lumOff val="-1396"/>
            <a:alphaOff val="0"/>
          </a:schemeClr>
        </a:solidFill>
        <a:ln w="12700" cap="flat" cmpd="sng" algn="ctr">
          <a:solidFill>
            <a:schemeClr val="accent4">
              <a:tint val="40000"/>
              <a:alpha val="90000"/>
              <a:hueOff val="4605566"/>
              <a:satOff val="-24504"/>
              <a:lumOff val="-13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rtl="0">
            <a:lnSpc>
              <a:spcPct val="90000"/>
            </a:lnSpc>
            <a:spcBef>
              <a:spcPct val="0"/>
            </a:spcBef>
            <a:spcAft>
              <a:spcPct val="35000"/>
            </a:spcAft>
          </a:pPr>
          <a:r>
            <a:rPr lang="en-US" sz="800" b="1" kern="1200" dirty="0" err="1" smtClean="0"/>
            <a:t>Recency</a:t>
          </a:r>
          <a:r>
            <a:rPr lang="en-US" sz="800" b="1" kern="1200" dirty="0" smtClean="0"/>
            <a:t> is data uniquely reflected in our reporting. We can bid on cookies that are more valuable as they convert and lower bid multipliers on those that don’t. This decreases CPA and increases performance as we maximize budget potential</a:t>
          </a:r>
          <a:endParaRPr lang="en-CA" sz="800" b="1" kern="1200" dirty="0"/>
        </a:p>
      </dsp:txBody>
      <dsp:txXfrm>
        <a:off x="2761395" y="1336450"/>
        <a:ext cx="4522872" cy="468823"/>
      </dsp:txXfrm>
    </dsp:sp>
    <dsp:sp modelId="{C57BC1F5-3638-4500-B45C-9785942CBE56}">
      <dsp:nvSpPr>
        <dsp:cNvPr id="0" name=""/>
        <dsp:cNvSpPr/>
      </dsp:nvSpPr>
      <dsp:spPr>
        <a:xfrm>
          <a:off x="1050273" y="1932365"/>
          <a:ext cx="1660285" cy="564847"/>
        </a:xfrm>
        <a:prstGeom prst="chevron">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b="1" kern="1200" dirty="0" smtClean="0"/>
            <a:t>High Definition Reporting</a:t>
          </a:r>
          <a:endParaRPr lang="en-CA" sz="1200" kern="1200" dirty="0"/>
        </a:p>
      </dsp:txBody>
      <dsp:txXfrm>
        <a:off x="1332697" y="1932365"/>
        <a:ext cx="1095438" cy="564847"/>
      </dsp:txXfrm>
    </dsp:sp>
    <dsp:sp modelId="{3D17E352-8514-4888-A0F9-CE44C3FDFFDB}">
      <dsp:nvSpPr>
        <dsp:cNvPr id="0" name=""/>
        <dsp:cNvSpPr/>
      </dsp:nvSpPr>
      <dsp:spPr>
        <a:xfrm>
          <a:off x="2526983" y="1980377"/>
          <a:ext cx="4991695" cy="468823"/>
        </a:xfrm>
        <a:prstGeom prst="chevron">
          <a:avLst/>
        </a:prstGeom>
        <a:solidFill>
          <a:schemeClr val="accent4">
            <a:tint val="40000"/>
            <a:alpha val="90000"/>
            <a:hueOff val="6908350"/>
            <a:satOff val="-36757"/>
            <a:lumOff val="-2094"/>
            <a:alphaOff val="0"/>
          </a:schemeClr>
        </a:solidFill>
        <a:ln w="12700" cap="flat" cmpd="sng" algn="ctr">
          <a:solidFill>
            <a:schemeClr val="accent4">
              <a:tint val="40000"/>
              <a:alpha val="90000"/>
              <a:hueOff val="6908350"/>
              <a:satOff val="-36757"/>
              <a:lumOff val="-20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rtl="0">
            <a:lnSpc>
              <a:spcPct val="90000"/>
            </a:lnSpc>
            <a:spcBef>
              <a:spcPct val="0"/>
            </a:spcBef>
            <a:spcAft>
              <a:spcPct val="35000"/>
            </a:spcAft>
          </a:pPr>
          <a:r>
            <a:rPr lang="en-US" sz="800" b="1" kern="1200" dirty="0" smtClean="0"/>
            <a:t>Our reports are the most comprehensive in the industry with over 16 tabs of data. The data is used to optimize campaigns on a granular level and includes Ad Group, Frequency, Site Vertical, Site List, Creative, Fold, Exchange, Time of Day, Day of Week, </a:t>
          </a:r>
          <a:r>
            <a:rPr lang="en-US" sz="800" b="1" kern="1200" dirty="0" err="1" smtClean="0"/>
            <a:t>etc</a:t>
          </a:r>
          <a:endParaRPr lang="en-CA" sz="800" b="1" kern="1200" dirty="0"/>
        </a:p>
      </dsp:txBody>
      <dsp:txXfrm>
        <a:off x="2761395" y="1980377"/>
        <a:ext cx="4522872" cy="468823"/>
      </dsp:txXfrm>
    </dsp:sp>
    <dsp:sp modelId="{6B5DC823-4673-4B34-903E-0DF96E1631F2}">
      <dsp:nvSpPr>
        <dsp:cNvPr id="0" name=""/>
        <dsp:cNvSpPr/>
      </dsp:nvSpPr>
      <dsp:spPr>
        <a:xfrm>
          <a:off x="1050273" y="2576291"/>
          <a:ext cx="1660285" cy="564847"/>
        </a:xfrm>
        <a:prstGeom prst="chevron">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b="1" kern="1200" dirty="0" smtClean="0"/>
            <a:t>Low Commitment</a:t>
          </a:r>
          <a:r>
            <a:rPr lang="en-US" sz="1400" b="1" kern="1200" dirty="0" smtClean="0"/>
            <a:t> IO’s</a:t>
          </a:r>
          <a:endParaRPr lang="en-CA" sz="1400" kern="1200" dirty="0"/>
        </a:p>
      </dsp:txBody>
      <dsp:txXfrm>
        <a:off x="1332697" y="2576291"/>
        <a:ext cx="1095438" cy="564847"/>
      </dsp:txXfrm>
    </dsp:sp>
    <dsp:sp modelId="{E64A3D3C-1CAE-4E3C-AEDE-7A853B27F576}">
      <dsp:nvSpPr>
        <dsp:cNvPr id="0" name=""/>
        <dsp:cNvSpPr/>
      </dsp:nvSpPr>
      <dsp:spPr>
        <a:xfrm>
          <a:off x="2482521" y="2651350"/>
          <a:ext cx="4991695" cy="468823"/>
        </a:xfrm>
        <a:prstGeom prst="chevron">
          <a:avLst/>
        </a:prstGeom>
        <a:solidFill>
          <a:schemeClr val="accent4">
            <a:tint val="40000"/>
            <a:alpha val="90000"/>
            <a:hueOff val="9211133"/>
            <a:satOff val="-49009"/>
            <a:lumOff val="-2792"/>
            <a:alphaOff val="0"/>
          </a:schemeClr>
        </a:solidFill>
        <a:ln w="12700" cap="flat" cmpd="sng" algn="ctr">
          <a:solidFill>
            <a:schemeClr val="accent4">
              <a:tint val="40000"/>
              <a:alpha val="90000"/>
              <a:hueOff val="9211133"/>
              <a:satOff val="-49009"/>
              <a:lumOff val="-27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rtl="0">
            <a:lnSpc>
              <a:spcPct val="90000"/>
            </a:lnSpc>
            <a:spcBef>
              <a:spcPct val="0"/>
            </a:spcBef>
            <a:spcAft>
              <a:spcPct val="35000"/>
            </a:spcAft>
          </a:pPr>
          <a:r>
            <a:rPr lang="en-US" sz="800" b="1" kern="1200" dirty="0" smtClean="0"/>
            <a:t>We are confident to show results quickly. Mid-size clients are very attracted by this low risk element. Work on a month to month basis and don’t require a large dedicated spend. Retargeting Only = $2500/Mo. and Channel + Retargeting = $5k/Mo.</a:t>
          </a:r>
          <a:endParaRPr lang="en-CA" sz="800" b="1" kern="1200" dirty="0"/>
        </a:p>
      </dsp:txBody>
      <dsp:txXfrm>
        <a:off x="2716933" y="2651350"/>
        <a:ext cx="4522872" cy="468823"/>
      </dsp:txXfrm>
    </dsp:sp>
    <dsp:sp modelId="{05E52E6C-0D81-4A4A-A3ED-64D90D978C66}">
      <dsp:nvSpPr>
        <dsp:cNvPr id="0" name=""/>
        <dsp:cNvSpPr/>
      </dsp:nvSpPr>
      <dsp:spPr>
        <a:xfrm>
          <a:off x="1050273" y="3220218"/>
          <a:ext cx="1660285" cy="564847"/>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n-US" sz="1400" b="1" kern="1200" dirty="0" smtClean="0"/>
            <a:t>Data Alliance</a:t>
          </a:r>
          <a:endParaRPr lang="en-CA" sz="1400" kern="1200" dirty="0"/>
        </a:p>
      </dsp:txBody>
      <dsp:txXfrm>
        <a:off x="1332697" y="3220218"/>
        <a:ext cx="1095438" cy="564847"/>
      </dsp:txXfrm>
    </dsp:sp>
    <dsp:sp modelId="{8D6CAE38-757F-47BA-A5C8-56EC3037DB54}">
      <dsp:nvSpPr>
        <dsp:cNvPr id="0" name=""/>
        <dsp:cNvSpPr/>
      </dsp:nvSpPr>
      <dsp:spPr>
        <a:xfrm>
          <a:off x="2526983" y="3268230"/>
          <a:ext cx="4991695" cy="468823"/>
        </a:xfrm>
        <a:prstGeom prst="chevron">
          <a:avLst/>
        </a:prstGeom>
        <a:solidFill>
          <a:schemeClr val="accent4">
            <a:tint val="40000"/>
            <a:alpha val="90000"/>
            <a:hueOff val="11513915"/>
            <a:satOff val="-61261"/>
            <a:lumOff val="-3490"/>
            <a:alphaOff val="0"/>
          </a:schemeClr>
        </a:solidFill>
        <a:ln w="12700" cap="flat" cmpd="sng" algn="ctr">
          <a:solidFill>
            <a:schemeClr val="accent4">
              <a:tint val="40000"/>
              <a:alpha val="90000"/>
              <a:hueOff val="11513915"/>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rtl="0">
            <a:lnSpc>
              <a:spcPct val="90000"/>
            </a:lnSpc>
            <a:spcBef>
              <a:spcPct val="0"/>
            </a:spcBef>
            <a:spcAft>
              <a:spcPct val="35000"/>
            </a:spcAft>
          </a:pPr>
          <a:r>
            <a:rPr lang="en-US" sz="800" b="1" kern="1200" dirty="0" smtClean="0"/>
            <a:t>DA allows the growing of small cookie pools without solely relying on New User Prospecting </a:t>
          </a:r>
          <a:endParaRPr lang="en-CA" sz="800" b="1" kern="1200" dirty="0"/>
        </a:p>
      </dsp:txBody>
      <dsp:txXfrm>
        <a:off x="2761395" y="3268230"/>
        <a:ext cx="4522872" cy="4688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061E4-1F5D-4BAF-ADB6-24738EB6DAC1}" type="datetimeFigureOut">
              <a:rPr lang="en-US" smtClean="0"/>
              <a:t>9/9/15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ADE89-9066-40DC-B7A5-77FE7F9EB3E9}" type="slidenum">
              <a:rPr lang="en-US" smtClean="0"/>
              <a:t>‹#›</a:t>
            </a:fld>
            <a:endParaRPr lang="en-US"/>
          </a:p>
        </p:txBody>
      </p:sp>
    </p:spTree>
    <p:extLst>
      <p:ext uri="{BB962C8B-B14F-4D97-AF65-F5344CB8AC3E}">
        <p14:creationId xmlns:p14="http://schemas.microsoft.com/office/powerpoint/2010/main" val="1674578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7272A-8E56-4F7B-BA61-F8BEEB90036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35570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4CBC5C-7F9E-48D7-8BE5-9B1B6F069240}" type="slidenum">
              <a:rPr lang="en-US" smtClean="0"/>
              <a:t>37</a:t>
            </a:fld>
            <a:endParaRPr lang="en-US" dirty="0"/>
          </a:p>
        </p:txBody>
      </p:sp>
    </p:spTree>
    <p:extLst>
      <p:ext uri="{BB962C8B-B14F-4D97-AF65-F5344CB8AC3E}">
        <p14:creationId xmlns:p14="http://schemas.microsoft.com/office/powerpoint/2010/main" val="31415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275794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27EBD-446D-8140-AFA6-5285EB79ACA8}" type="slidenum">
              <a:rPr lang="en-US" smtClean="0"/>
              <a:t>6</a:t>
            </a:fld>
            <a:endParaRPr lang="en-US"/>
          </a:p>
        </p:txBody>
      </p:sp>
    </p:spTree>
    <p:extLst>
      <p:ext uri="{BB962C8B-B14F-4D97-AF65-F5344CB8AC3E}">
        <p14:creationId xmlns:p14="http://schemas.microsoft.com/office/powerpoint/2010/main" val="17288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27EBD-446D-8140-AFA6-5285EB79ACA8}" type="slidenum">
              <a:rPr lang="en-US" smtClean="0"/>
              <a:t>10</a:t>
            </a:fld>
            <a:endParaRPr lang="en-US"/>
          </a:p>
        </p:txBody>
      </p:sp>
    </p:spTree>
    <p:extLst>
      <p:ext uri="{BB962C8B-B14F-4D97-AF65-F5344CB8AC3E}">
        <p14:creationId xmlns:p14="http://schemas.microsoft.com/office/powerpoint/2010/main" val="167274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27EBD-446D-8140-AFA6-5285EB79ACA8}" type="slidenum">
              <a:rPr lang="en-US" smtClean="0"/>
              <a:t>12</a:t>
            </a:fld>
            <a:endParaRPr lang="en-US"/>
          </a:p>
        </p:txBody>
      </p:sp>
    </p:spTree>
    <p:extLst>
      <p:ext uri="{BB962C8B-B14F-4D97-AF65-F5344CB8AC3E}">
        <p14:creationId xmlns:p14="http://schemas.microsoft.com/office/powerpoint/2010/main" val="151741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9827EBD-446D-8140-AFA6-5285EB79ACA8}" type="slidenum">
              <a:rPr lang="en-US" smtClean="0"/>
              <a:t>15</a:t>
            </a:fld>
            <a:endParaRPr lang="en-US"/>
          </a:p>
        </p:txBody>
      </p:sp>
    </p:spTree>
    <p:extLst>
      <p:ext uri="{BB962C8B-B14F-4D97-AF65-F5344CB8AC3E}">
        <p14:creationId xmlns:p14="http://schemas.microsoft.com/office/powerpoint/2010/main" val="70786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827EBD-446D-8140-AFA6-5285EB79ACA8}" type="slidenum">
              <a:rPr lang="en-US" smtClean="0"/>
              <a:t>19</a:t>
            </a:fld>
            <a:endParaRPr lang="en-US"/>
          </a:p>
        </p:txBody>
      </p:sp>
    </p:spTree>
    <p:extLst>
      <p:ext uri="{BB962C8B-B14F-4D97-AF65-F5344CB8AC3E}">
        <p14:creationId xmlns:p14="http://schemas.microsoft.com/office/powerpoint/2010/main" val="319356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27EBD-446D-8140-AFA6-5285EB79ACA8}" type="slidenum">
              <a:rPr lang="en-US" smtClean="0"/>
              <a:t>20</a:t>
            </a:fld>
            <a:endParaRPr lang="en-US"/>
          </a:p>
        </p:txBody>
      </p:sp>
    </p:spTree>
    <p:extLst>
      <p:ext uri="{BB962C8B-B14F-4D97-AF65-F5344CB8AC3E}">
        <p14:creationId xmlns:p14="http://schemas.microsoft.com/office/powerpoint/2010/main" val="239492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6431880-30C8-4A32-ADBB-80550260A0BD}"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70951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7272A-8E56-4F7B-BA61-F8BEEB900369}" type="slidenum">
              <a:rPr lang="en-US" smtClean="0"/>
              <a:t>32</a:t>
            </a:fld>
            <a:endParaRPr lang="en-US" dirty="0"/>
          </a:p>
        </p:txBody>
      </p:sp>
    </p:spTree>
    <p:extLst>
      <p:ext uri="{BB962C8B-B14F-4D97-AF65-F5344CB8AC3E}">
        <p14:creationId xmlns:p14="http://schemas.microsoft.com/office/powerpoint/2010/main" val="3976334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
            <a:ext cx="9144000" cy="6854952"/>
          </a:xfrm>
          <a:prstGeom prst="rect">
            <a:avLst/>
          </a:prstGeom>
        </p:spPr>
      </p:pic>
      <p:sp>
        <p:nvSpPr>
          <p:cNvPr id="10" name="Title 9"/>
          <p:cNvSpPr>
            <a:spLocks noGrp="1"/>
          </p:cNvSpPr>
          <p:nvPr>
            <p:ph type="title" hasCustomPrompt="1"/>
          </p:nvPr>
        </p:nvSpPr>
        <p:spPr>
          <a:xfrm>
            <a:off x="1103086" y="3428998"/>
            <a:ext cx="3904343" cy="1039479"/>
          </a:xfrm>
        </p:spPr>
        <p:txBody>
          <a:bodyPr anchor="t">
            <a:noAutofit/>
          </a:bodyPr>
          <a:lstStyle>
            <a:lvl1pPr>
              <a:defRPr sz="3000">
                <a:solidFill>
                  <a:srgbClr val="03A549"/>
                </a:solidFill>
              </a:defRPr>
            </a:lvl1pPr>
          </a:lstStyle>
          <a:p>
            <a:r>
              <a:rPr lang="en-CA" dirty="0" smtClean="0"/>
              <a:t>CLICK TO EDIT MASTER TITLE STYLE</a:t>
            </a:r>
            <a:endParaRPr lang="en-US" dirty="0"/>
          </a:p>
        </p:txBody>
      </p:sp>
      <p:sp>
        <p:nvSpPr>
          <p:cNvPr id="9" name="Content Placeholder 8"/>
          <p:cNvSpPr>
            <a:spLocks noGrp="1"/>
          </p:cNvSpPr>
          <p:nvPr>
            <p:ph sz="quarter" idx="12" hasCustomPrompt="1"/>
          </p:nvPr>
        </p:nvSpPr>
        <p:spPr>
          <a:xfrm>
            <a:off x="1103086" y="4618038"/>
            <a:ext cx="3873500" cy="1196975"/>
          </a:xfrm>
        </p:spPr>
        <p:txBody>
          <a:bodyPr>
            <a:normAutofit/>
          </a:bodyPr>
          <a:lstStyle>
            <a:lvl1pPr marL="0" indent="0">
              <a:buNone/>
              <a:defRPr sz="2400" baseline="0">
                <a:solidFill>
                  <a:srgbClr val="024772"/>
                </a:solidFill>
              </a:defRPr>
            </a:lvl1pPr>
          </a:lstStyle>
          <a:p>
            <a:pPr lvl="0"/>
            <a:r>
              <a:rPr lang="en-CA" dirty="0" smtClean="0"/>
              <a:t>By: John Doe</a:t>
            </a:r>
            <a:endParaRPr lang="en-US" dirty="0"/>
          </a:p>
        </p:txBody>
      </p:sp>
    </p:spTree>
    <p:extLst>
      <p:ext uri="{BB962C8B-B14F-4D97-AF65-F5344CB8AC3E}">
        <p14:creationId xmlns:p14="http://schemas.microsoft.com/office/powerpoint/2010/main" val="296046796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Blank Layout - white">
    <p:spTree>
      <p:nvGrpSpPr>
        <p:cNvPr id="1" name=""/>
        <p:cNvGrpSpPr/>
        <p:nvPr/>
      </p:nvGrpSpPr>
      <p:grpSpPr>
        <a:xfrm>
          <a:off x="0" y="0"/>
          <a:ext cx="0" cy="0"/>
          <a:chOff x="0" y="0"/>
          <a:chExt cx="0" cy="0"/>
        </a:xfrm>
      </p:grpSpPr>
      <p:pic>
        <p:nvPicPr>
          <p:cNvPr id="7" name="Picture 6" descr="1_backgroun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213"/>
            <a:ext cx="9144000" cy="1367224"/>
          </a:xfrm>
          <a:prstGeom prst="rect">
            <a:avLst/>
          </a:prstGeom>
        </p:spPr>
      </p:pic>
      <p:sp>
        <p:nvSpPr>
          <p:cNvPr id="8" name="Rectangle 7"/>
          <p:cNvSpPr/>
          <p:nvPr userDrawn="1"/>
        </p:nvSpPr>
        <p:spPr>
          <a:xfrm rot="5400000">
            <a:off x="4541521" y="-3223401"/>
            <a:ext cx="60960" cy="9144002"/>
          </a:xfrm>
          <a:prstGeom prst="rect">
            <a:avLst/>
          </a:prstGeom>
          <a:solidFill>
            <a:srgbClr val="2088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315743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ernal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
            <a:ext cx="9144000" cy="6854952"/>
          </a:xfrm>
          <a:prstGeom prst="rect">
            <a:avLst/>
          </a:prstGeom>
        </p:spPr>
      </p:pic>
      <p:sp>
        <p:nvSpPr>
          <p:cNvPr id="2" name="Title 1"/>
          <p:cNvSpPr>
            <a:spLocks noGrp="1"/>
          </p:cNvSpPr>
          <p:nvPr>
            <p:ph type="title" hasCustomPrompt="1"/>
          </p:nvPr>
        </p:nvSpPr>
        <p:spPr>
          <a:xfrm>
            <a:off x="222250" y="136527"/>
            <a:ext cx="7886700" cy="1031874"/>
          </a:xfrm>
        </p:spPr>
        <p:txBody>
          <a:bodyPr>
            <a:noAutofit/>
          </a:bodyPr>
          <a:lstStyle>
            <a:lvl1pPr>
              <a:defRPr sz="3600" b="1">
                <a:solidFill>
                  <a:srgbClr val="03A549"/>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2250" y="1562100"/>
            <a:ext cx="7886700" cy="4614863"/>
          </a:xfrm>
        </p:spPr>
        <p:txBody>
          <a:bodyPr/>
          <a:lstStyle>
            <a:lvl1pPr>
              <a:defRPr>
                <a:solidFill>
                  <a:srgbClr val="024772"/>
                </a:solidFill>
                <a:latin typeface="+mn-lt"/>
              </a:defRPr>
            </a:lvl1pPr>
            <a:lvl2pPr>
              <a:defRPr>
                <a:solidFill>
                  <a:srgbClr val="65A5BF"/>
                </a:solidFill>
                <a:latin typeface="+mn-lt"/>
              </a:defRPr>
            </a:lvl2pPr>
            <a:lvl3pPr>
              <a:defRPr>
                <a:solidFill>
                  <a:srgbClr val="03A549"/>
                </a:solidFill>
                <a:latin typeface="+mn-lt"/>
              </a:defRPr>
            </a:lvl3pPr>
            <a:lvl4pPr>
              <a:defRPr>
                <a:solidFill>
                  <a:srgbClr val="7F7F7F"/>
                </a:solidFill>
                <a:latin typeface="+mn-lt"/>
              </a:defRPr>
            </a:lvl4pPr>
            <a:lvl5pPr>
              <a:defRPr>
                <a:solidFill>
                  <a:srgbClr val="7F7F7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3565071" y="6440883"/>
            <a:ext cx="2013857" cy="50783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dirty="0" smtClean="0">
                <a:solidFill>
                  <a:srgbClr val="7F7F7F"/>
                </a:solidFill>
              </a:rPr>
              <a:t>©2015 WSI. All rights reserved.</a:t>
            </a:r>
          </a:p>
          <a:p>
            <a:pPr algn="ctr"/>
            <a:endParaRPr lang="en-US" dirty="0">
              <a:solidFill>
                <a:srgbClr val="7F7F7F"/>
              </a:solidFill>
            </a:endParaRPr>
          </a:p>
        </p:txBody>
      </p:sp>
      <p:grpSp>
        <p:nvGrpSpPr>
          <p:cNvPr id="8" name="Group 7"/>
          <p:cNvGrpSpPr/>
          <p:nvPr userDrawn="1"/>
        </p:nvGrpSpPr>
        <p:grpSpPr>
          <a:xfrm>
            <a:off x="222250" y="6338767"/>
            <a:ext cx="1289647" cy="307777"/>
            <a:chOff x="222250" y="4695290"/>
            <a:chExt cx="1289647" cy="307777"/>
          </a:xfrm>
        </p:grpSpPr>
        <p:pic>
          <p:nvPicPr>
            <p:cNvPr id="9" name="Picture 8"/>
            <p:cNvPicPr>
              <a:picLocks noChangeAspect="1"/>
            </p:cNvPicPr>
            <p:nvPr/>
          </p:nvPicPr>
          <p:blipFill>
            <a:blip r:embed="rId3"/>
            <a:stretch>
              <a:fillRect/>
            </a:stretch>
          </p:blipFill>
          <p:spPr>
            <a:xfrm>
              <a:off x="1188047" y="4695290"/>
              <a:ext cx="323850" cy="238125"/>
            </a:xfrm>
            <a:prstGeom prst="rect">
              <a:avLst/>
            </a:prstGeom>
          </p:spPr>
        </p:pic>
        <p:sp>
          <p:nvSpPr>
            <p:cNvPr id="11" name="TextBox 10"/>
            <p:cNvSpPr txBox="1"/>
            <p:nvPr/>
          </p:nvSpPr>
          <p:spPr>
            <a:xfrm>
              <a:off x="222250" y="4695290"/>
              <a:ext cx="1099981" cy="307777"/>
            </a:xfrm>
            <a:prstGeom prst="rect">
              <a:avLst/>
            </a:prstGeom>
            <a:noFill/>
          </p:spPr>
          <p:txBody>
            <a:bodyPr wrap="none" rtlCol="0">
              <a:spAutoFit/>
            </a:bodyPr>
            <a:lstStyle/>
            <a:p>
              <a:r>
                <a:rPr lang="en-CA" sz="1400" b="1" i="0" dirty="0" smtClean="0">
                  <a:solidFill>
                    <a:srgbClr val="024772"/>
                  </a:solidFill>
                </a:rPr>
                <a:t>#wsimiami</a:t>
              </a:r>
              <a:endParaRPr lang="en-CA" sz="1400" b="1" i="0" dirty="0">
                <a:solidFill>
                  <a:srgbClr val="024772"/>
                </a:solidFill>
              </a:endParaRPr>
            </a:p>
          </p:txBody>
        </p:sp>
      </p:grpSp>
    </p:spTree>
    <p:extLst>
      <p:ext uri="{BB962C8B-B14F-4D97-AF65-F5344CB8AC3E}">
        <p14:creationId xmlns:p14="http://schemas.microsoft.com/office/powerpoint/2010/main" val="164918403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
            <a:ext cx="9144000" cy="6854952"/>
          </a:xfrm>
          <a:prstGeom prst="rect">
            <a:avLst/>
          </a:prstGeom>
        </p:spPr>
      </p:pic>
      <p:sp>
        <p:nvSpPr>
          <p:cNvPr id="9" name="Title 9"/>
          <p:cNvSpPr>
            <a:spLocks noGrp="1"/>
          </p:cNvSpPr>
          <p:nvPr>
            <p:ph type="title" hasCustomPrompt="1"/>
          </p:nvPr>
        </p:nvSpPr>
        <p:spPr>
          <a:xfrm>
            <a:off x="676729" y="2331355"/>
            <a:ext cx="6126843" cy="598717"/>
          </a:xfrm>
        </p:spPr>
        <p:txBody>
          <a:bodyPr anchor="t">
            <a:noAutofit/>
          </a:bodyPr>
          <a:lstStyle>
            <a:lvl1pPr>
              <a:defRPr sz="3200" baseline="0">
                <a:solidFill>
                  <a:srgbClr val="024772"/>
                </a:solidFill>
              </a:defRPr>
            </a:lvl1pPr>
          </a:lstStyle>
          <a:p>
            <a:r>
              <a:rPr lang="en-CA" dirty="0" smtClean="0"/>
              <a:t>CLICK TO EDIT TITLE</a:t>
            </a:r>
            <a:endParaRPr lang="en-US" dirty="0"/>
          </a:p>
        </p:txBody>
      </p:sp>
      <p:sp>
        <p:nvSpPr>
          <p:cNvPr id="10" name="Content Placeholder 2"/>
          <p:cNvSpPr>
            <a:spLocks noGrp="1"/>
          </p:cNvSpPr>
          <p:nvPr>
            <p:ph idx="1"/>
          </p:nvPr>
        </p:nvSpPr>
        <p:spPr>
          <a:xfrm>
            <a:off x="648607" y="3312887"/>
            <a:ext cx="5574393" cy="1676400"/>
          </a:xfrm>
        </p:spPr>
        <p:txBody>
          <a:bodyPr/>
          <a:lstStyle>
            <a:lvl1pPr marL="0" indent="0">
              <a:buNone/>
              <a:defRPr>
                <a:solidFill>
                  <a:srgbClr val="03A549"/>
                </a:solidFill>
                <a:latin typeface="+mn-lt"/>
              </a:defRPr>
            </a:lvl1pPr>
            <a:lvl2pPr marL="457200" indent="0">
              <a:buNone/>
              <a:defRPr>
                <a:solidFill>
                  <a:srgbClr val="65A5BF"/>
                </a:solidFill>
                <a:latin typeface="+mn-lt"/>
              </a:defRPr>
            </a:lvl2pPr>
            <a:lvl3pPr>
              <a:defRPr>
                <a:solidFill>
                  <a:srgbClr val="03A549"/>
                </a:solidFill>
                <a:latin typeface="+mn-lt"/>
              </a:defRPr>
            </a:lvl3pPr>
            <a:lvl4pPr>
              <a:defRPr>
                <a:solidFill>
                  <a:srgbClr val="7F7F7F"/>
                </a:solidFill>
                <a:latin typeface="+mn-lt"/>
              </a:defRPr>
            </a:lvl4pPr>
            <a:lvl5pPr>
              <a:defRPr>
                <a:solidFill>
                  <a:srgbClr val="7F7F7F"/>
                </a:solidFill>
                <a:latin typeface="+mn-lt"/>
              </a:defRPr>
            </a:lvl5pPr>
          </a:lstStyle>
          <a:p>
            <a:pPr lvl="0"/>
            <a:r>
              <a:rPr lang="en-US" dirty="0" smtClean="0"/>
              <a:t>Click to edit Master text styles</a:t>
            </a:r>
          </a:p>
        </p:txBody>
      </p:sp>
      <p:sp>
        <p:nvSpPr>
          <p:cNvPr id="11" name="TextBox 10"/>
          <p:cNvSpPr txBox="1"/>
          <p:nvPr userDrawn="1"/>
        </p:nvSpPr>
        <p:spPr>
          <a:xfrm>
            <a:off x="3565071" y="6440883"/>
            <a:ext cx="2013857" cy="50783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dirty="0" smtClean="0">
                <a:solidFill>
                  <a:srgbClr val="7F7F7F"/>
                </a:solidFill>
              </a:rPr>
              <a:t>©2015 WSI. All rights reserved.</a:t>
            </a:r>
          </a:p>
          <a:p>
            <a:pPr algn="ctr"/>
            <a:endParaRPr lang="en-US" dirty="0">
              <a:solidFill>
                <a:srgbClr val="7F7F7F"/>
              </a:solidFill>
            </a:endParaRPr>
          </a:p>
        </p:txBody>
      </p:sp>
      <p:grpSp>
        <p:nvGrpSpPr>
          <p:cNvPr id="14" name="Group 13"/>
          <p:cNvGrpSpPr/>
          <p:nvPr userDrawn="1"/>
        </p:nvGrpSpPr>
        <p:grpSpPr>
          <a:xfrm>
            <a:off x="222250" y="6338767"/>
            <a:ext cx="1289647" cy="307777"/>
            <a:chOff x="222250" y="4695290"/>
            <a:chExt cx="1289647" cy="307777"/>
          </a:xfrm>
        </p:grpSpPr>
        <p:pic>
          <p:nvPicPr>
            <p:cNvPr id="15" name="Picture 14"/>
            <p:cNvPicPr>
              <a:picLocks noChangeAspect="1"/>
            </p:cNvPicPr>
            <p:nvPr/>
          </p:nvPicPr>
          <p:blipFill>
            <a:blip r:embed="rId3"/>
            <a:stretch>
              <a:fillRect/>
            </a:stretch>
          </p:blipFill>
          <p:spPr>
            <a:xfrm>
              <a:off x="1188047" y="4695290"/>
              <a:ext cx="323850" cy="238125"/>
            </a:xfrm>
            <a:prstGeom prst="rect">
              <a:avLst/>
            </a:prstGeom>
          </p:spPr>
        </p:pic>
        <p:sp>
          <p:nvSpPr>
            <p:cNvPr id="16" name="TextBox 15"/>
            <p:cNvSpPr txBox="1"/>
            <p:nvPr/>
          </p:nvSpPr>
          <p:spPr>
            <a:xfrm>
              <a:off x="222250" y="4695290"/>
              <a:ext cx="1099981" cy="307777"/>
            </a:xfrm>
            <a:prstGeom prst="rect">
              <a:avLst/>
            </a:prstGeom>
            <a:noFill/>
          </p:spPr>
          <p:txBody>
            <a:bodyPr wrap="none" rtlCol="0">
              <a:spAutoFit/>
            </a:bodyPr>
            <a:lstStyle/>
            <a:p>
              <a:r>
                <a:rPr lang="en-CA" sz="1400" b="1" i="0" dirty="0" smtClean="0">
                  <a:solidFill>
                    <a:srgbClr val="024772"/>
                  </a:solidFill>
                </a:rPr>
                <a:t>#wsimiami</a:t>
              </a:r>
              <a:endParaRPr lang="en-CA" sz="1400" b="1" i="0" dirty="0">
                <a:solidFill>
                  <a:srgbClr val="024772"/>
                </a:solidFill>
              </a:endParaRPr>
            </a:p>
          </p:txBody>
        </p:sp>
      </p:grpSp>
    </p:spTree>
    <p:extLst>
      <p:ext uri="{BB962C8B-B14F-4D97-AF65-F5344CB8AC3E}">
        <p14:creationId xmlns:p14="http://schemas.microsoft.com/office/powerpoint/2010/main" val="47703574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Internal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
            <a:ext cx="9144000" cy="6854952"/>
          </a:xfrm>
          <a:prstGeom prst="rect">
            <a:avLst/>
          </a:prstGeom>
        </p:spPr>
      </p:pic>
      <p:sp>
        <p:nvSpPr>
          <p:cNvPr id="2" name="Title 1"/>
          <p:cNvSpPr>
            <a:spLocks noGrp="1"/>
          </p:cNvSpPr>
          <p:nvPr>
            <p:ph type="title" hasCustomPrompt="1"/>
          </p:nvPr>
        </p:nvSpPr>
        <p:spPr>
          <a:xfrm>
            <a:off x="222250" y="136527"/>
            <a:ext cx="7886700" cy="1031874"/>
          </a:xfrm>
        </p:spPr>
        <p:txBody>
          <a:bodyPr>
            <a:noAutofit/>
          </a:bodyPr>
          <a:lstStyle>
            <a:lvl1pPr>
              <a:defRPr sz="3600" b="1">
                <a:solidFill>
                  <a:srgbClr val="03A549"/>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2250" y="1562100"/>
            <a:ext cx="7886700" cy="4614863"/>
          </a:xfrm>
        </p:spPr>
        <p:txBody>
          <a:bodyPr/>
          <a:lstStyle>
            <a:lvl1pPr>
              <a:defRPr>
                <a:solidFill>
                  <a:srgbClr val="024772"/>
                </a:solidFill>
                <a:latin typeface="+mn-lt"/>
              </a:defRPr>
            </a:lvl1pPr>
            <a:lvl2pPr>
              <a:defRPr>
                <a:solidFill>
                  <a:srgbClr val="65A5BF"/>
                </a:solidFill>
                <a:latin typeface="+mn-lt"/>
              </a:defRPr>
            </a:lvl2pPr>
            <a:lvl3pPr>
              <a:defRPr>
                <a:solidFill>
                  <a:srgbClr val="03A549"/>
                </a:solidFill>
                <a:latin typeface="+mn-lt"/>
              </a:defRPr>
            </a:lvl3pPr>
            <a:lvl4pPr>
              <a:defRPr>
                <a:solidFill>
                  <a:srgbClr val="7F7F7F"/>
                </a:solidFill>
                <a:latin typeface="+mn-lt"/>
              </a:defRPr>
            </a:lvl4pPr>
            <a:lvl5pPr>
              <a:defRPr>
                <a:solidFill>
                  <a:srgbClr val="7F7F7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3565071" y="6440883"/>
            <a:ext cx="2013857" cy="50783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dirty="0" smtClean="0">
                <a:solidFill>
                  <a:srgbClr val="7F7F7F"/>
                </a:solidFill>
              </a:rPr>
              <a:t>©2015 WSI. All rights reserved.</a:t>
            </a:r>
          </a:p>
          <a:p>
            <a:pPr algn="ctr"/>
            <a:endParaRPr lang="en-US" dirty="0">
              <a:solidFill>
                <a:srgbClr val="7F7F7F"/>
              </a:solidFill>
            </a:endParaRPr>
          </a:p>
        </p:txBody>
      </p:sp>
      <p:grpSp>
        <p:nvGrpSpPr>
          <p:cNvPr id="12" name="Group 11"/>
          <p:cNvGrpSpPr/>
          <p:nvPr userDrawn="1"/>
        </p:nvGrpSpPr>
        <p:grpSpPr>
          <a:xfrm>
            <a:off x="222250" y="6338767"/>
            <a:ext cx="1289647" cy="307777"/>
            <a:chOff x="222250" y="4695290"/>
            <a:chExt cx="1289647" cy="307777"/>
          </a:xfrm>
        </p:grpSpPr>
        <p:pic>
          <p:nvPicPr>
            <p:cNvPr id="13" name="Picture 12"/>
            <p:cNvPicPr>
              <a:picLocks noChangeAspect="1"/>
            </p:cNvPicPr>
            <p:nvPr/>
          </p:nvPicPr>
          <p:blipFill>
            <a:blip r:embed="rId3"/>
            <a:stretch>
              <a:fillRect/>
            </a:stretch>
          </p:blipFill>
          <p:spPr>
            <a:xfrm>
              <a:off x="1188047" y="4695290"/>
              <a:ext cx="323850" cy="238125"/>
            </a:xfrm>
            <a:prstGeom prst="rect">
              <a:avLst/>
            </a:prstGeom>
          </p:spPr>
        </p:pic>
        <p:sp>
          <p:nvSpPr>
            <p:cNvPr id="14" name="TextBox 13"/>
            <p:cNvSpPr txBox="1"/>
            <p:nvPr/>
          </p:nvSpPr>
          <p:spPr>
            <a:xfrm>
              <a:off x="222250" y="4695290"/>
              <a:ext cx="1099981" cy="307777"/>
            </a:xfrm>
            <a:prstGeom prst="rect">
              <a:avLst/>
            </a:prstGeom>
            <a:noFill/>
          </p:spPr>
          <p:txBody>
            <a:bodyPr wrap="none" rtlCol="0">
              <a:spAutoFit/>
            </a:bodyPr>
            <a:lstStyle/>
            <a:p>
              <a:r>
                <a:rPr lang="en-CA" sz="1400" b="1" i="0" dirty="0" smtClean="0">
                  <a:solidFill>
                    <a:srgbClr val="024772"/>
                  </a:solidFill>
                </a:rPr>
                <a:t>#wsimiami</a:t>
              </a:r>
              <a:endParaRPr lang="en-CA" sz="1400" b="1" i="0" dirty="0">
                <a:solidFill>
                  <a:srgbClr val="024772"/>
                </a:solidFill>
              </a:endParaRPr>
            </a:p>
          </p:txBody>
        </p:sp>
      </p:grpSp>
    </p:spTree>
    <p:extLst>
      <p:ext uri="{BB962C8B-B14F-4D97-AF65-F5344CB8AC3E}">
        <p14:creationId xmlns:p14="http://schemas.microsoft.com/office/powerpoint/2010/main" val="407753984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ternal Slid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
            <a:ext cx="9144000" cy="6854952"/>
          </a:xfrm>
          <a:prstGeom prst="rect">
            <a:avLst/>
          </a:prstGeom>
        </p:spPr>
      </p:pic>
      <p:sp>
        <p:nvSpPr>
          <p:cNvPr id="2" name="Title 1"/>
          <p:cNvSpPr>
            <a:spLocks noGrp="1"/>
          </p:cNvSpPr>
          <p:nvPr>
            <p:ph type="title" hasCustomPrompt="1"/>
          </p:nvPr>
        </p:nvSpPr>
        <p:spPr>
          <a:xfrm>
            <a:off x="196850" y="136527"/>
            <a:ext cx="7886700" cy="955674"/>
          </a:xfrm>
        </p:spPr>
        <p:txBody>
          <a:bodyPr>
            <a:normAutofit/>
          </a:bodyPr>
          <a:lstStyle>
            <a:lvl1pPr>
              <a:defRPr sz="3600" b="1">
                <a:solidFill>
                  <a:srgbClr val="03A549"/>
                </a:solidFill>
                <a:latin typeface="+mj-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09550" y="1270000"/>
            <a:ext cx="3886200" cy="4906963"/>
          </a:xfrm>
        </p:spPr>
        <p:txBody>
          <a:bodyPr/>
          <a:lstStyle>
            <a:lvl1pPr>
              <a:defRPr>
                <a:solidFill>
                  <a:srgbClr val="024772"/>
                </a:solidFill>
                <a:latin typeface="+mn-lt"/>
              </a:defRPr>
            </a:lvl1pPr>
            <a:lvl2pPr>
              <a:defRPr>
                <a:solidFill>
                  <a:srgbClr val="65A5BF"/>
                </a:solidFill>
                <a:latin typeface="+mn-lt"/>
              </a:defRPr>
            </a:lvl2pPr>
            <a:lvl3pPr>
              <a:defRPr>
                <a:solidFill>
                  <a:srgbClr val="03A549"/>
                </a:solidFill>
                <a:latin typeface="+mn-lt"/>
              </a:defRPr>
            </a:lvl3pPr>
            <a:lvl4pPr>
              <a:defRPr>
                <a:solidFill>
                  <a:srgbClr val="7F7F7F"/>
                </a:solidFill>
                <a:latin typeface="+mn-lt"/>
              </a:defRPr>
            </a:lvl4pPr>
            <a:lvl5pPr>
              <a:defRPr>
                <a:solidFill>
                  <a:srgbClr val="7F7F7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210050" y="1270000"/>
            <a:ext cx="3886200" cy="4906963"/>
          </a:xfrm>
        </p:spPr>
        <p:txBody>
          <a:bodyPr/>
          <a:lstStyle>
            <a:lvl1pPr>
              <a:defRPr>
                <a:solidFill>
                  <a:srgbClr val="024772"/>
                </a:solidFill>
                <a:latin typeface="+mn-lt"/>
              </a:defRPr>
            </a:lvl1pPr>
            <a:lvl2pPr>
              <a:defRPr>
                <a:solidFill>
                  <a:srgbClr val="65A5BF"/>
                </a:solidFill>
                <a:latin typeface="+mn-lt"/>
              </a:defRPr>
            </a:lvl2pPr>
            <a:lvl3pPr>
              <a:defRPr>
                <a:solidFill>
                  <a:srgbClr val="03A549"/>
                </a:solidFill>
                <a:latin typeface="+mn-lt"/>
              </a:defRPr>
            </a:lvl3pPr>
            <a:lvl4pPr>
              <a:defRPr>
                <a:solidFill>
                  <a:srgbClr val="7F7F7F"/>
                </a:solidFill>
                <a:latin typeface="+mn-lt"/>
              </a:defRPr>
            </a:lvl4pPr>
            <a:lvl5pPr>
              <a:defRPr>
                <a:solidFill>
                  <a:srgbClr val="7F7F7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3565071" y="6440883"/>
            <a:ext cx="2013857" cy="50783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dirty="0" smtClean="0">
                <a:solidFill>
                  <a:srgbClr val="7F7F7F"/>
                </a:solidFill>
              </a:rPr>
              <a:t>©2015 WSI. All rights reserved.</a:t>
            </a:r>
          </a:p>
          <a:p>
            <a:pPr algn="ctr"/>
            <a:endParaRPr lang="en-US" dirty="0">
              <a:solidFill>
                <a:srgbClr val="7F7F7F"/>
              </a:solidFill>
            </a:endParaRPr>
          </a:p>
        </p:txBody>
      </p:sp>
      <p:grpSp>
        <p:nvGrpSpPr>
          <p:cNvPr id="13" name="Group 12"/>
          <p:cNvGrpSpPr/>
          <p:nvPr userDrawn="1"/>
        </p:nvGrpSpPr>
        <p:grpSpPr>
          <a:xfrm>
            <a:off x="222250" y="6338767"/>
            <a:ext cx="1289647" cy="307777"/>
            <a:chOff x="222250" y="4695290"/>
            <a:chExt cx="1289647" cy="307777"/>
          </a:xfrm>
        </p:grpSpPr>
        <p:pic>
          <p:nvPicPr>
            <p:cNvPr id="14" name="Picture 13"/>
            <p:cNvPicPr>
              <a:picLocks noChangeAspect="1"/>
            </p:cNvPicPr>
            <p:nvPr/>
          </p:nvPicPr>
          <p:blipFill>
            <a:blip r:embed="rId3"/>
            <a:stretch>
              <a:fillRect/>
            </a:stretch>
          </p:blipFill>
          <p:spPr>
            <a:xfrm>
              <a:off x="1188047" y="4695290"/>
              <a:ext cx="323850" cy="238125"/>
            </a:xfrm>
            <a:prstGeom prst="rect">
              <a:avLst/>
            </a:prstGeom>
          </p:spPr>
        </p:pic>
        <p:sp>
          <p:nvSpPr>
            <p:cNvPr id="15" name="TextBox 14"/>
            <p:cNvSpPr txBox="1"/>
            <p:nvPr/>
          </p:nvSpPr>
          <p:spPr>
            <a:xfrm>
              <a:off x="222250" y="4695290"/>
              <a:ext cx="1099981" cy="307777"/>
            </a:xfrm>
            <a:prstGeom prst="rect">
              <a:avLst/>
            </a:prstGeom>
            <a:noFill/>
          </p:spPr>
          <p:txBody>
            <a:bodyPr wrap="none" rtlCol="0">
              <a:spAutoFit/>
            </a:bodyPr>
            <a:lstStyle/>
            <a:p>
              <a:r>
                <a:rPr lang="en-CA" sz="1400" b="1" i="0" dirty="0" smtClean="0">
                  <a:solidFill>
                    <a:srgbClr val="024772"/>
                  </a:solidFill>
                </a:rPr>
                <a:t>#wsimiami</a:t>
              </a:r>
              <a:endParaRPr lang="en-CA" sz="1400" b="1" i="0" dirty="0">
                <a:solidFill>
                  <a:srgbClr val="024772"/>
                </a:solidFill>
              </a:endParaRPr>
            </a:p>
          </p:txBody>
        </p:sp>
      </p:grpSp>
    </p:spTree>
    <p:extLst>
      <p:ext uri="{BB962C8B-B14F-4D97-AF65-F5344CB8AC3E}">
        <p14:creationId xmlns:p14="http://schemas.microsoft.com/office/powerpoint/2010/main" val="2003565934"/>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126164"/>
            <a:ext cx="2226467" cy="551892"/>
          </a:xfrm>
          <a:prstGeom prst="rect">
            <a:avLst/>
          </a:prstGeom>
        </p:spPr>
      </p:pic>
    </p:spTree>
    <p:extLst>
      <p:ext uri="{BB962C8B-B14F-4D97-AF65-F5344CB8AC3E}">
        <p14:creationId xmlns:p14="http://schemas.microsoft.com/office/powerpoint/2010/main" val="155751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1800"/>
            </a:lvl1pPr>
            <a:lvl2pPr>
              <a:defRPr sz="1800"/>
            </a:lvl2pPr>
            <a:lvl3pPr>
              <a:defRPr sz="1500"/>
            </a:lvl3pPr>
            <a:lvl4pPr>
              <a:defRPr sz="135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126164"/>
            <a:ext cx="2226467" cy="551892"/>
          </a:xfrm>
          <a:prstGeom prst="rect">
            <a:avLst/>
          </a:prstGeom>
        </p:spPr>
      </p:pic>
    </p:spTree>
    <p:extLst>
      <p:ext uri="{BB962C8B-B14F-4D97-AF65-F5344CB8AC3E}">
        <p14:creationId xmlns:p14="http://schemas.microsoft.com/office/powerpoint/2010/main" val="301931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68C2560D-EC28-3B41-86E8-18F1CE0113B4}" type="datetimeFigureOut">
              <a:rPr lang="en-US" smtClean="0"/>
              <a:t>9/9/15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337524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hoto">
    <p:spTree>
      <p:nvGrpSpPr>
        <p:cNvPr id="1" name=""/>
        <p:cNvGrpSpPr/>
        <p:nvPr/>
      </p:nvGrpSpPr>
      <p:grpSpPr>
        <a:xfrm>
          <a:off x="0" y="0"/>
          <a:ext cx="0" cy="0"/>
          <a:chOff x="0" y="0"/>
          <a:chExt cx="0" cy="0"/>
        </a:xfrm>
      </p:grpSpPr>
      <p:pic>
        <p:nvPicPr>
          <p:cNvPr id="7" name="Picture 6" descr="1_background.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213"/>
            <a:ext cx="9144000" cy="1367224"/>
          </a:xfrm>
          <a:prstGeom prst="rect">
            <a:avLst/>
          </a:prstGeom>
        </p:spPr>
      </p:pic>
      <p:sp>
        <p:nvSpPr>
          <p:cNvPr id="8" name="Rectangle 7"/>
          <p:cNvSpPr/>
          <p:nvPr userDrawn="1"/>
        </p:nvSpPr>
        <p:spPr>
          <a:xfrm rot="5400000">
            <a:off x="4541521" y="-3223401"/>
            <a:ext cx="60960" cy="9144002"/>
          </a:xfrm>
          <a:prstGeom prst="rect">
            <a:avLst/>
          </a:prstGeom>
          <a:solidFill>
            <a:srgbClr val="2088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0" hasCustomPrompt="1"/>
          </p:nvPr>
        </p:nvSpPr>
        <p:spPr>
          <a:xfrm>
            <a:off x="457201" y="1600201"/>
            <a:ext cx="4007081" cy="503531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Insert Text Here</a:t>
            </a:r>
            <a:endParaRPr lang="en-US" dirty="0"/>
          </a:p>
        </p:txBody>
      </p:sp>
      <p:sp>
        <p:nvSpPr>
          <p:cNvPr id="5" name="Picture Placeholder 4"/>
          <p:cNvSpPr>
            <a:spLocks noGrp="1"/>
          </p:cNvSpPr>
          <p:nvPr>
            <p:ph type="pic" sz="quarter" idx="11" hasCustomPrompt="1"/>
          </p:nvPr>
        </p:nvSpPr>
        <p:spPr>
          <a:xfrm>
            <a:off x="4659314" y="1600201"/>
            <a:ext cx="4027487" cy="5035551"/>
          </a:xfrm>
        </p:spPr>
        <p:txBody>
          <a:bodyPr/>
          <a:lstStyle>
            <a:lvl1pPr marL="0" indent="0">
              <a:buNone/>
              <a:defRPr/>
            </a:lvl1pPr>
          </a:lstStyle>
          <a:p>
            <a:r>
              <a:rPr lang="en-US" dirty="0" smtClean="0"/>
              <a:t>Insert Photo Here</a:t>
            </a:r>
            <a:endParaRPr lang="en-US" dirty="0"/>
          </a:p>
        </p:txBody>
      </p:sp>
    </p:spTree>
    <p:extLst>
      <p:ext uri="{BB962C8B-B14F-4D97-AF65-F5344CB8AC3E}">
        <p14:creationId xmlns:p14="http://schemas.microsoft.com/office/powerpoint/2010/main" val="256081169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smtClean="0"/>
              <a:t>©2015 WSI. All rights reserved.</a:t>
            </a:r>
            <a:endParaRPr lang="en-US" dirty="0"/>
          </a:p>
        </p:txBody>
      </p:sp>
    </p:spTree>
    <p:extLst>
      <p:ext uri="{BB962C8B-B14F-4D97-AF65-F5344CB8AC3E}">
        <p14:creationId xmlns:p14="http://schemas.microsoft.com/office/powerpoint/2010/main" val="595636701"/>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2" r:id="rId4"/>
    <p:sldLayoutId id="2147483664" r:id="rId5"/>
    <p:sldLayoutId id="2147483667" r:id="rId6"/>
    <p:sldLayoutId id="2147483668" r:id="rId7"/>
    <p:sldLayoutId id="2147483669" r:id="rId8"/>
    <p:sldLayoutId id="2147483670" r:id="rId9"/>
    <p:sldLayoutId id="2147483671" r:id="rId10"/>
  </p:sldLayoutIdLst>
  <p:timing>
    <p:tnLst>
      <p:par>
        <p:cTn xmlns:p14="http://schemas.microsoft.com/office/powerpoint/2010/mai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2.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image" Target="../media/image88.png"/><Relationship Id="rId1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jpe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s>
</file>

<file path=ppt/slides/_rels/slide13.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image" Target="../media/image90.png"/><Relationship Id="rId1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hyperlink" Target="mailto:alex@gmail.com" TargetMode="External"/><Relationship Id="rId3" Type="http://schemas.openxmlformats.org/officeDocument/2006/relationships/hyperlink" Target="mailto:anne@gmail.com" TargetMode="External"/><Relationship Id="rId4" Type="http://schemas.openxmlformats.org/officeDocument/2006/relationships/hyperlink" Target="mailto:joe@hotmail.com" TargetMode="External"/><Relationship Id="rId5" Type="http://schemas.openxmlformats.org/officeDocument/2006/relationships/hyperlink" Target="mailto:lisa@hotmail.com" TargetMode="External"/><Relationship Id="rId6" Type="http://schemas.openxmlformats.org/officeDocument/2006/relationships/hyperlink" Target="mailto:gina@gmail.com" TargetMode="External"/><Relationship Id="rId7" Type="http://schemas.openxmlformats.org/officeDocument/2006/relationships/hyperlink" Target="mailto:mark@gmail.com" TargetMode="Externa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gif"/><Relationship Id="rId3"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99.jpeg"/><Relationship Id="rId5" Type="http://schemas.openxmlformats.org/officeDocument/2006/relationships/image" Target="../media/image10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96.jpeg"/><Relationship Id="rId5" Type="http://schemas.openxmlformats.org/officeDocument/2006/relationships/image" Target="../media/image102.jpeg"/><Relationship Id="rId6" Type="http://schemas.openxmlformats.org/officeDocument/2006/relationships/image" Target="../media/image103.png"/><Relationship Id="rId7"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11" Type="http://schemas.openxmlformats.org/officeDocument/2006/relationships/image" Target="../media/image119.png"/><Relationship Id="rId12" Type="http://schemas.openxmlformats.org/officeDocument/2006/relationships/image" Target="../media/image120.png"/><Relationship Id="rId13" Type="http://schemas.openxmlformats.org/officeDocument/2006/relationships/image" Target="../media/image121.png"/><Relationship Id="rId1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 Id="rId10" Type="http://schemas.openxmlformats.org/officeDocument/2006/relationships/image" Target="../media/image1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9" Type="http://schemas.openxmlformats.org/officeDocument/2006/relationships/image" Target="../media/image130.png"/><Relationship Id="rId20" Type="http://schemas.openxmlformats.org/officeDocument/2006/relationships/image" Target="../media/image140.png"/><Relationship Id="rId10" Type="http://schemas.openxmlformats.org/officeDocument/2006/relationships/image" Target="../media/image131.png"/><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134.png"/><Relationship Id="rId14" Type="http://schemas.openxmlformats.org/officeDocument/2006/relationships/image" Target="../media/image135.png"/><Relationship Id="rId15" Type="http://schemas.openxmlformats.org/officeDocument/2006/relationships/image" Target="../media/image136.png"/><Relationship Id="rId16" Type="http://schemas.openxmlformats.org/officeDocument/2006/relationships/image" Target="../media/image137.png"/><Relationship Id="rId17" Type="http://schemas.openxmlformats.org/officeDocument/2006/relationships/image" Target="../media/image138.jpeg"/><Relationship Id="rId18" Type="http://schemas.openxmlformats.org/officeDocument/2006/relationships/chart" Target="../charts/chart2.xml"/><Relationship Id="rId19"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4.emf"/><Relationship Id="rId4" Type="http://schemas.openxmlformats.org/officeDocument/2006/relationships/image" Target="../media/image125.png"/><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image" Target="../media/image128.png"/><Relationship Id="rId8" Type="http://schemas.openxmlformats.org/officeDocument/2006/relationships/image" Target="../media/image129.png"/></Relationships>
</file>

<file path=ppt/slides/_rels/slide33.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34.xml.rels><?xml version="1.0" encoding="UTF-8" standalone="yes"?>
<Relationships xmlns="http://schemas.openxmlformats.org/package/2006/relationships"><Relationship Id="rId20" Type="http://schemas.openxmlformats.org/officeDocument/2006/relationships/image" Target="../media/image161.png"/><Relationship Id="rId21" Type="http://schemas.openxmlformats.org/officeDocument/2006/relationships/image" Target="../media/image162.png"/><Relationship Id="rId22" Type="http://schemas.openxmlformats.org/officeDocument/2006/relationships/image" Target="../media/image163.png"/><Relationship Id="rId23" Type="http://schemas.microsoft.com/office/2007/relationships/hdphoto" Target="../media/hdphoto2.wdp"/><Relationship Id="rId24" Type="http://schemas.openxmlformats.org/officeDocument/2006/relationships/image" Target="../media/image164.png"/><Relationship Id="rId25" Type="http://schemas.openxmlformats.org/officeDocument/2006/relationships/image" Target="../media/image165.png"/><Relationship Id="rId26" Type="http://schemas.openxmlformats.org/officeDocument/2006/relationships/image" Target="../media/image166.png"/><Relationship Id="rId27" Type="http://schemas.openxmlformats.org/officeDocument/2006/relationships/image" Target="../media/image167.png"/><Relationship Id="rId28" Type="http://schemas.microsoft.com/office/2007/relationships/hdphoto" Target="../media/hdphoto3.wdp"/><Relationship Id="rId29"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30" Type="http://schemas.openxmlformats.org/officeDocument/2006/relationships/image" Target="../media/image169.png"/><Relationship Id="rId31" Type="http://schemas.openxmlformats.org/officeDocument/2006/relationships/image" Target="../media/image170.png"/><Relationship Id="rId32" Type="http://schemas.openxmlformats.org/officeDocument/2006/relationships/image" Target="../media/image171.png"/><Relationship Id="rId9" Type="http://schemas.openxmlformats.org/officeDocument/2006/relationships/image" Target="../media/image151.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33" Type="http://schemas.openxmlformats.org/officeDocument/2006/relationships/image" Target="../media/image172.png"/><Relationship Id="rId34" Type="http://schemas.microsoft.com/office/2007/relationships/hdphoto" Target="../media/hdphoto4.wdp"/><Relationship Id="rId35" Type="http://schemas.openxmlformats.org/officeDocument/2006/relationships/image" Target="../media/image173.png"/><Relationship Id="rId36" Type="http://schemas.openxmlformats.org/officeDocument/2006/relationships/image" Target="../media/image174.png"/><Relationship Id="rId10" Type="http://schemas.openxmlformats.org/officeDocument/2006/relationships/image" Target="../media/image152.png"/><Relationship Id="rId11" Type="http://schemas.openxmlformats.org/officeDocument/2006/relationships/image" Target="../media/image153.png"/><Relationship Id="rId12" Type="http://schemas.microsoft.com/office/2007/relationships/hdphoto" Target="../media/hdphoto1.wdp"/><Relationship Id="rId13" Type="http://schemas.openxmlformats.org/officeDocument/2006/relationships/image" Target="../media/image154.png"/><Relationship Id="rId14" Type="http://schemas.openxmlformats.org/officeDocument/2006/relationships/image" Target="../media/image155.png"/><Relationship Id="rId15" Type="http://schemas.openxmlformats.org/officeDocument/2006/relationships/image" Target="../media/image156.png"/><Relationship Id="rId16" Type="http://schemas.openxmlformats.org/officeDocument/2006/relationships/image" Target="../media/image157.png"/><Relationship Id="rId17" Type="http://schemas.openxmlformats.org/officeDocument/2006/relationships/image" Target="../media/image158.png"/><Relationship Id="rId18" Type="http://schemas.openxmlformats.org/officeDocument/2006/relationships/image" Target="../media/image159.png"/><Relationship Id="rId19" Type="http://schemas.openxmlformats.org/officeDocument/2006/relationships/image" Target="../media/image160.png"/><Relationship Id="rId37" Type="http://schemas.openxmlformats.org/officeDocument/2006/relationships/image" Target="../media/image175.png"/><Relationship Id="rId38" Type="http://schemas.openxmlformats.org/officeDocument/2006/relationships/image" Target="../media/image176.png"/><Relationship Id="rId39" Type="http://schemas.openxmlformats.org/officeDocument/2006/relationships/image" Target="../media/image177.png"/><Relationship Id="rId40" Type="http://schemas.openxmlformats.org/officeDocument/2006/relationships/image" Target="../media/image178.png"/><Relationship Id="rId41" Type="http://schemas.microsoft.com/office/2007/relationships/hdphoto" Target="../media/hdphoto5.wdp"/><Relationship Id="rId42" Type="http://schemas.openxmlformats.org/officeDocument/2006/relationships/image" Target="../media/image179.png"/><Relationship Id="rId43" Type="http://schemas.microsoft.com/office/2007/relationships/hdphoto" Target="../media/hdphoto6.wdp"/><Relationship Id="rId44" Type="http://schemas.openxmlformats.org/officeDocument/2006/relationships/image" Target="../media/image180.png"/><Relationship Id="rId45" Type="http://schemas.microsoft.com/office/2007/relationships/hdphoto" Target="../media/hdphoto7.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png"/></Relationships>
</file>

<file path=ppt/slides/_rels/slide37.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tiff"/><Relationship Id="rId3" Type="http://schemas.openxmlformats.org/officeDocument/2006/relationships/image" Target="../media/image188.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basmith@wsiwebsuccess.com"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jpe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chart" Target="../charts/chart1.xml"/><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6.xml.rels><?xml version="1.0" encoding="UTF-8" standalone="yes"?>
<Relationships xmlns="http://schemas.openxmlformats.org/package/2006/relationships"><Relationship Id="rId20" Type="http://schemas.openxmlformats.org/officeDocument/2006/relationships/image" Target="../media/image47.png"/><Relationship Id="rId21" Type="http://schemas.openxmlformats.org/officeDocument/2006/relationships/image" Target="../media/image48.jpe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 Id="rId25" Type="http://schemas.openxmlformats.org/officeDocument/2006/relationships/image" Target="../media/image52.png"/><Relationship Id="rId26" Type="http://schemas.openxmlformats.org/officeDocument/2006/relationships/image" Target="../media/image53.png"/><Relationship Id="rId27" Type="http://schemas.openxmlformats.org/officeDocument/2006/relationships/image" Target="../media/image54.png"/><Relationship Id="rId28" Type="http://schemas.openxmlformats.org/officeDocument/2006/relationships/image" Target="../media/image55.png"/><Relationship Id="rId2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30" Type="http://schemas.openxmlformats.org/officeDocument/2006/relationships/image" Target="../media/image57.png"/><Relationship Id="rId31" Type="http://schemas.openxmlformats.org/officeDocument/2006/relationships/image" Target="../media/image58.png"/><Relationship Id="rId32" Type="http://schemas.openxmlformats.org/officeDocument/2006/relationships/image" Target="../media/image59.png"/><Relationship Id="rId9"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33" Type="http://schemas.openxmlformats.org/officeDocument/2006/relationships/image" Target="../media/image60.png"/><Relationship Id="rId34" Type="http://schemas.openxmlformats.org/officeDocument/2006/relationships/image" Target="../media/image61.png"/><Relationship Id="rId35" Type="http://schemas.openxmlformats.org/officeDocument/2006/relationships/image" Target="../media/image62.png"/><Relationship Id="rId36" Type="http://schemas.openxmlformats.org/officeDocument/2006/relationships/image" Target="../media/image63.jpe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37" Type="http://schemas.openxmlformats.org/officeDocument/2006/relationships/image" Target="../media/image64.png"/><Relationship Id="rId38" Type="http://schemas.openxmlformats.org/officeDocument/2006/relationships/image" Target="../media/image65.png"/><Relationship Id="rId39" Type="http://schemas.openxmlformats.org/officeDocument/2006/relationships/image" Target="../media/image66.png"/><Relationship Id="rId40" Type="http://schemas.openxmlformats.org/officeDocument/2006/relationships/image" Target="../media/image67.png"/><Relationship Id="rId41" Type="http://schemas.openxmlformats.org/officeDocument/2006/relationships/image" Target="../media/image68.png"/><Relationship Id="rId42" Type="http://schemas.openxmlformats.org/officeDocument/2006/relationships/image" Target="../media/image69.jpeg"/><Relationship Id="rId43" Type="http://schemas.openxmlformats.org/officeDocument/2006/relationships/image" Target="../media/image70.png"/><Relationship Id="rId44" Type="http://schemas.openxmlformats.org/officeDocument/2006/relationships/image" Target="../media/image71.jpeg"/><Relationship Id="rId45"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3086" y="3428998"/>
            <a:ext cx="4260484" cy="1039479"/>
          </a:xfrm>
        </p:spPr>
        <p:txBody>
          <a:bodyPr/>
          <a:lstStyle/>
          <a:p>
            <a:r>
              <a:rPr lang="en-CA" dirty="0" smtClean="0"/>
              <a:t>ENTERPRISE LEVEL DISPLAY ADVERTISING</a:t>
            </a:r>
            <a:endParaRPr lang="en-CA" dirty="0"/>
          </a:p>
        </p:txBody>
      </p:sp>
      <p:sp>
        <p:nvSpPr>
          <p:cNvPr id="5" name="Content Placeholder 4"/>
          <p:cNvSpPr>
            <a:spLocks noGrp="1"/>
          </p:cNvSpPr>
          <p:nvPr>
            <p:ph sz="quarter" idx="12"/>
          </p:nvPr>
        </p:nvSpPr>
        <p:spPr/>
        <p:txBody>
          <a:bodyPr/>
          <a:lstStyle/>
          <a:p>
            <a:r>
              <a:rPr lang="en-CA" dirty="0" smtClean="0"/>
              <a:t>By: Ben Smith</a:t>
            </a:r>
            <a:endParaRPr lang="en-CA" dirty="0"/>
          </a:p>
        </p:txBody>
      </p:sp>
    </p:spTree>
    <p:extLst>
      <p:ext uri="{BB962C8B-B14F-4D97-AF65-F5344CB8AC3E}">
        <p14:creationId xmlns:p14="http://schemas.microsoft.com/office/powerpoint/2010/main" val="37184368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_backgroun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2"/>
            <a:ext cx="9144000" cy="5155660"/>
          </a:xfrm>
          <a:prstGeom prst="rect">
            <a:avLst/>
          </a:prstGeom>
        </p:spPr>
      </p:pic>
      <p:pic>
        <p:nvPicPr>
          <p:cNvPr id="119" name="Picture 118" descr="1_backgroun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3549" y="845091"/>
            <a:ext cx="5969332" cy="5155660"/>
          </a:xfrm>
          <a:prstGeom prst="rect">
            <a:avLst/>
          </a:prstGeom>
        </p:spPr>
      </p:pic>
      <p:sp>
        <p:nvSpPr>
          <p:cNvPr id="3" name="Rectangle 2"/>
          <p:cNvSpPr/>
          <p:nvPr/>
        </p:nvSpPr>
        <p:spPr>
          <a:xfrm>
            <a:off x="3083041" y="845091"/>
            <a:ext cx="100508" cy="515566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70C0"/>
              </a:solidFill>
            </a:endParaRPr>
          </a:p>
        </p:txBody>
      </p:sp>
      <p:sp>
        <p:nvSpPr>
          <p:cNvPr id="26" name="TextBox 25"/>
          <p:cNvSpPr txBox="1"/>
          <p:nvPr/>
        </p:nvSpPr>
        <p:spPr>
          <a:xfrm>
            <a:off x="3882215" y="1077405"/>
            <a:ext cx="4572000"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2400" spc="75" dirty="0">
                <a:solidFill>
                  <a:schemeClr val="bg1"/>
                </a:solidFill>
                <a:latin typeface="+mj-lt"/>
                <a:cs typeface="Akkurat"/>
              </a:rPr>
              <a:t>How?</a:t>
            </a:r>
          </a:p>
        </p:txBody>
      </p:sp>
      <p:cxnSp>
        <p:nvCxnSpPr>
          <p:cNvPr id="27" name="Straight Connector 26"/>
          <p:cNvCxnSpPr/>
          <p:nvPr/>
        </p:nvCxnSpPr>
        <p:spPr>
          <a:xfrm>
            <a:off x="5258909" y="1675332"/>
            <a:ext cx="1818615" cy="0"/>
          </a:xfrm>
          <a:prstGeom prst="line">
            <a:avLst/>
          </a:prstGeom>
          <a:ln>
            <a:solidFill>
              <a:srgbClr val="2088CA"/>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32213" y="2667614"/>
            <a:ext cx="1818615" cy="0"/>
          </a:xfrm>
          <a:prstGeom prst="line">
            <a:avLst/>
          </a:prstGeom>
          <a:ln>
            <a:solidFill>
              <a:srgbClr val="0070C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 y="1093709"/>
            <a:ext cx="3083040" cy="1569660"/>
          </a:xfrm>
          <a:prstGeom prst="rect">
            <a:avLst/>
          </a:prstGeom>
          <a:noFill/>
          <a:effectLst/>
        </p:spPr>
        <p:txBody>
          <a:bodyPr wrap="square" rtlCol="0">
            <a:spAutoFit/>
          </a:bodyPr>
          <a:lstStyle/>
          <a:p>
            <a:pPr algn="ctr"/>
            <a:r>
              <a:rPr lang="en-US" sz="2400" spc="75" dirty="0">
                <a:solidFill>
                  <a:srgbClr val="03A549"/>
                </a:solidFill>
                <a:latin typeface="+mj-lt"/>
                <a:cs typeface="Akkurat"/>
              </a:rPr>
              <a:t>What Is Predictive Audience and Look Alike Modeling?</a:t>
            </a:r>
          </a:p>
        </p:txBody>
      </p:sp>
      <p:sp>
        <p:nvSpPr>
          <p:cNvPr id="43" name="TextBox 42"/>
          <p:cNvSpPr txBox="1"/>
          <p:nvPr/>
        </p:nvSpPr>
        <p:spPr>
          <a:xfrm>
            <a:off x="236318" y="3129667"/>
            <a:ext cx="2565680" cy="1384995"/>
          </a:xfrm>
          <a:prstGeom prst="rect">
            <a:avLst/>
          </a:prstGeom>
          <a:noFill/>
          <a:effectLst/>
        </p:spPr>
        <p:txBody>
          <a:bodyPr wrap="square" rtlCol="0">
            <a:spAutoFit/>
          </a:bodyPr>
          <a:lstStyle/>
          <a:p>
            <a:pPr marL="131267" algn="ctr"/>
            <a:r>
              <a:rPr lang="en-US" sz="1200" b="1" dirty="0">
                <a:solidFill>
                  <a:srgbClr val="404040"/>
                </a:solidFill>
                <a:cs typeface="Akkurat"/>
              </a:rPr>
              <a:t>Predictive Audience Targeting</a:t>
            </a:r>
            <a:r>
              <a:rPr lang="en-US" sz="1200" dirty="0">
                <a:solidFill>
                  <a:srgbClr val="404040"/>
                </a:solidFill>
                <a:cs typeface="Akkurat"/>
              </a:rPr>
              <a:t> applies algorithmic learning to 3rd party data to build an audience comprised of users who matter for achieving an ad group’s </a:t>
            </a:r>
          </a:p>
          <a:p>
            <a:pPr marL="131267" algn="ctr"/>
            <a:r>
              <a:rPr lang="en-US" sz="1200" dirty="0">
                <a:solidFill>
                  <a:srgbClr val="404040"/>
                </a:solidFill>
                <a:cs typeface="Akkurat"/>
              </a:rPr>
              <a:t>configured goals</a:t>
            </a:r>
          </a:p>
        </p:txBody>
      </p:sp>
      <p:sp>
        <p:nvSpPr>
          <p:cNvPr id="48" name="TextBox 47"/>
          <p:cNvSpPr txBox="1"/>
          <p:nvPr/>
        </p:nvSpPr>
        <p:spPr>
          <a:xfrm>
            <a:off x="3548348" y="1785861"/>
            <a:ext cx="5239733" cy="1546577"/>
          </a:xfrm>
          <a:prstGeom prst="rect">
            <a:avLst/>
          </a:prstGeom>
          <a:noFill/>
          <a:effectLst/>
        </p:spPr>
        <p:txBody>
          <a:bodyPr wrap="square" rtlCol="0">
            <a:spAutoFit/>
          </a:bodyPr>
          <a:lstStyle/>
          <a:p>
            <a:pPr marL="131267" algn="ctr"/>
            <a:r>
              <a:rPr lang="en-US" sz="1350" b="1" dirty="0">
                <a:solidFill>
                  <a:srgbClr val="FFFFFF"/>
                </a:solidFill>
                <a:cs typeface="Akkurat-Light"/>
              </a:rPr>
              <a:t>The Targeting Algorithm uses Pixels (Retargeting or Conversion) placed on an advertiser’s site and Utilizes Look-alike Modeling to find 3rd party data Segments to Build Audience comprised of High-Value Users. ATD leverages Look A Like Modeling through the Conversion Audience and the Site Retargeting Audience. A total of 30,000 cookies is needed to launch LAL</a:t>
            </a:r>
          </a:p>
        </p:txBody>
      </p:sp>
      <p:sp>
        <p:nvSpPr>
          <p:cNvPr id="20" name="TextBox 19"/>
          <p:cNvSpPr txBox="1"/>
          <p:nvPr/>
        </p:nvSpPr>
        <p:spPr>
          <a:xfrm>
            <a:off x="3548351" y="4995176"/>
            <a:ext cx="5239733" cy="646331"/>
          </a:xfrm>
          <a:prstGeom prst="rect">
            <a:avLst/>
          </a:prstGeom>
          <a:noFill/>
          <a:effectLst/>
        </p:spPr>
        <p:txBody>
          <a:bodyPr wrap="square" rtlCol="0">
            <a:spAutoFit/>
          </a:bodyPr>
          <a:lstStyle/>
          <a:p>
            <a:pPr marL="131267" algn="ctr"/>
            <a:r>
              <a:rPr lang="en-US" sz="1200" b="1" dirty="0">
                <a:solidFill>
                  <a:srgbClr val="FFFFFF"/>
                </a:solidFill>
                <a:cs typeface="Akkurat-Light"/>
              </a:rPr>
              <a:t>The algorithm also deactivates underperforming segments and constantly adjusts the predicted model to reach the most </a:t>
            </a:r>
          </a:p>
          <a:p>
            <a:pPr marL="131267" algn="ctr"/>
            <a:r>
              <a:rPr lang="en-US" sz="1200" b="1" dirty="0">
                <a:solidFill>
                  <a:srgbClr val="FFFFFF"/>
                </a:solidFill>
                <a:cs typeface="Akkurat-Light"/>
              </a:rPr>
              <a:t>valuable audience</a:t>
            </a:r>
          </a:p>
        </p:txBody>
      </p:sp>
      <p:pic>
        <p:nvPicPr>
          <p:cNvPr id="2" name="Picture 1" descr="data pool ic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88245" y="3353630"/>
            <a:ext cx="796612" cy="69639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3447055" y="4200773"/>
            <a:ext cx="1286471" cy="230832"/>
          </a:xfrm>
          <a:prstGeom prst="rect">
            <a:avLst/>
          </a:prstGeom>
          <a:noFill/>
        </p:spPr>
        <p:txBody>
          <a:bodyPr wrap="square" rtlCol="0">
            <a:spAutoFit/>
          </a:bodyPr>
          <a:lstStyle/>
          <a:p>
            <a:pPr algn="ctr"/>
            <a:r>
              <a:rPr lang="en-US" sz="900" dirty="0">
                <a:solidFill>
                  <a:srgbClr val="FFFFFF"/>
                </a:solidFill>
                <a:cs typeface="Akkurat-Light"/>
              </a:rPr>
              <a:t>Data Pool</a:t>
            </a:r>
          </a:p>
        </p:txBody>
      </p:sp>
      <p:sp>
        <p:nvSpPr>
          <p:cNvPr id="6" name="Freeform 5"/>
          <p:cNvSpPr/>
          <p:nvPr/>
        </p:nvSpPr>
        <p:spPr>
          <a:xfrm>
            <a:off x="4067458" y="2953285"/>
            <a:ext cx="1882751" cy="710520"/>
          </a:xfrm>
          <a:custGeom>
            <a:avLst/>
            <a:gdLst>
              <a:gd name="connsiteX0" fmla="*/ 0 w 1882751"/>
              <a:gd name="connsiteY0" fmla="*/ 301971 h 710520"/>
              <a:gd name="connsiteX1" fmla="*/ 0 w 1882751"/>
              <a:gd name="connsiteY1" fmla="*/ 301971 h 710520"/>
              <a:gd name="connsiteX2" fmla="*/ 0 w 1882751"/>
              <a:gd name="connsiteY2" fmla="*/ 8881 h 710520"/>
              <a:gd name="connsiteX3" fmla="*/ 754876 w 1882751"/>
              <a:gd name="connsiteY3" fmla="*/ 0 h 710520"/>
              <a:gd name="connsiteX4" fmla="*/ 754876 w 1882751"/>
              <a:gd name="connsiteY4" fmla="*/ 710520 h 710520"/>
              <a:gd name="connsiteX5" fmla="*/ 1882751 w 1882751"/>
              <a:gd name="connsiteY5" fmla="*/ 701638 h 710520"/>
              <a:gd name="connsiteX6" fmla="*/ 1882751 w 1882751"/>
              <a:gd name="connsiteY6" fmla="*/ 701638 h 71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751" h="710520">
                <a:moveTo>
                  <a:pt x="0" y="301971"/>
                </a:moveTo>
                <a:lnTo>
                  <a:pt x="0" y="301971"/>
                </a:lnTo>
                <a:lnTo>
                  <a:pt x="0" y="8881"/>
                </a:lnTo>
                <a:lnTo>
                  <a:pt x="754876" y="0"/>
                </a:lnTo>
                <a:lnTo>
                  <a:pt x="754876" y="710520"/>
                </a:lnTo>
                <a:lnTo>
                  <a:pt x="1882751" y="701638"/>
                </a:lnTo>
                <a:lnTo>
                  <a:pt x="1882751" y="701638"/>
                </a:lnTo>
              </a:path>
            </a:pathLst>
          </a:custGeom>
          <a:noFill/>
          <a:ln w="12700" cmpd="sng">
            <a:solidFill>
              <a:srgbClr val="2088CA"/>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7" name="Picture 6" descr="filter ico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0772" y="3094344"/>
            <a:ext cx="441960" cy="1106424"/>
          </a:xfrm>
          <a:prstGeom prst="rect">
            <a:avLst/>
          </a:prstGeom>
        </p:spPr>
      </p:pic>
      <p:sp>
        <p:nvSpPr>
          <p:cNvPr id="25" name="TextBox 24"/>
          <p:cNvSpPr txBox="1"/>
          <p:nvPr/>
        </p:nvSpPr>
        <p:spPr>
          <a:xfrm>
            <a:off x="5613996" y="4200773"/>
            <a:ext cx="1286471" cy="230832"/>
          </a:xfrm>
          <a:prstGeom prst="rect">
            <a:avLst/>
          </a:prstGeom>
          <a:noFill/>
        </p:spPr>
        <p:txBody>
          <a:bodyPr wrap="square" rtlCol="0">
            <a:spAutoFit/>
          </a:bodyPr>
          <a:lstStyle/>
          <a:p>
            <a:pPr algn="ctr"/>
            <a:r>
              <a:rPr lang="en-US" sz="900" dirty="0">
                <a:solidFill>
                  <a:srgbClr val="FFFFFF"/>
                </a:solidFill>
                <a:cs typeface="Akkurat-Light"/>
              </a:rPr>
              <a:t>Filter</a:t>
            </a:r>
          </a:p>
        </p:txBody>
      </p:sp>
      <p:cxnSp>
        <p:nvCxnSpPr>
          <p:cNvPr id="9" name="Straight Connector 8"/>
          <p:cNvCxnSpPr/>
          <p:nvPr/>
        </p:nvCxnSpPr>
        <p:spPr>
          <a:xfrm>
            <a:off x="6472736" y="3663805"/>
            <a:ext cx="1981483" cy="0"/>
          </a:xfrm>
          <a:prstGeom prst="line">
            <a:avLst/>
          </a:prstGeom>
          <a:noFill/>
          <a:ln w="12700" cmpd="sng">
            <a:solidFill>
              <a:srgbClr val="2088CA"/>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6474182" y="3788146"/>
            <a:ext cx="710473" cy="674994"/>
          </a:xfrm>
          <a:custGeom>
            <a:avLst/>
            <a:gdLst>
              <a:gd name="connsiteX0" fmla="*/ 0 w 710473"/>
              <a:gd name="connsiteY0" fmla="*/ 0 h 674994"/>
              <a:gd name="connsiteX1" fmla="*/ 710473 w 710473"/>
              <a:gd name="connsiteY1" fmla="*/ 0 h 674994"/>
              <a:gd name="connsiteX2" fmla="*/ 692711 w 710473"/>
              <a:gd name="connsiteY2" fmla="*/ 674994 h 674994"/>
              <a:gd name="connsiteX3" fmla="*/ 701592 w 710473"/>
              <a:gd name="connsiteY3" fmla="*/ 666112 h 674994"/>
            </a:gdLst>
            <a:ahLst/>
            <a:cxnLst>
              <a:cxn ang="0">
                <a:pos x="connsiteX0" y="connsiteY0"/>
              </a:cxn>
              <a:cxn ang="0">
                <a:pos x="connsiteX1" y="connsiteY1"/>
              </a:cxn>
              <a:cxn ang="0">
                <a:pos x="connsiteX2" y="connsiteY2"/>
              </a:cxn>
              <a:cxn ang="0">
                <a:pos x="connsiteX3" y="connsiteY3"/>
              </a:cxn>
            </a:cxnLst>
            <a:rect l="l" t="t" r="r" b="b"/>
            <a:pathLst>
              <a:path w="710473" h="674994">
                <a:moveTo>
                  <a:pt x="0" y="0"/>
                </a:moveTo>
                <a:lnTo>
                  <a:pt x="710473" y="0"/>
                </a:lnTo>
                <a:lnTo>
                  <a:pt x="692711" y="674994"/>
                </a:lnTo>
                <a:lnTo>
                  <a:pt x="701592" y="666112"/>
                </a:lnTo>
              </a:path>
            </a:pathLst>
          </a:custGeom>
          <a:noFill/>
          <a:ln w="12700" cmpd="sng">
            <a:solidFill>
              <a:srgbClr val="2088CA"/>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 name="TextBox 30"/>
          <p:cNvSpPr txBox="1"/>
          <p:nvPr/>
        </p:nvSpPr>
        <p:spPr>
          <a:xfrm>
            <a:off x="7283605" y="3667880"/>
            <a:ext cx="1286471" cy="230832"/>
          </a:xfrm>
          <a:prstGeom prst="rect">
            <a:avLst/>
          </a:prstGeom>
          <a:noFill/>
        </p:spPr>
        <p:txBody>
          <a:bodyPr wrap="square" rtlCol="0">
            <a:spAutoFit/>
          </a:bodyPr>
          <a:lstStyle/>
          <a:p>
            <a:pPr algn="ctr"/>
            <a:r>
              <a:rPr lang="en-US" sz="900" dirty="0">
                <a:solidFill>
                  <a:srgbClr val="FFFFFF"/>
                </a:solidFill>
                <a:cs typeface="Akkurat-Light"/>
              </a:rPr>
              <a:t>Added to Targeting</a:t>
            </a:r>
          </a:p>
        </p:txBody>
      </p:sp>
      <p:sp>
        <p:nvSpPr>
          <p:cNvPr id="33" name="TextBox 32"/>
          <p:cNvSpPr txBox="1"/>
          <p:nvPr/>
        </p:nvSpPr>
        <p:spPr>
          <a:xfrm>
            <a:off x="6472736" y="4475952"/>
            <a:ext cx="1286471" cy="230832"/>
          </a:xfrm>
          <a:prstGeom prst="rect">
            <a:avLst/>
          </a:prstGeom>
          <a:noFill/>
        </p:spPr>
        <p:txBody>
          <a:bodyPr wrap="square" rtlCol="0">
            <a:spAutoFit/>
          </a:bodyPr>
          <a:lstStyle/>
          <a:p>
            <a:pPr algn="ctr"/>
            <a:r>
              <a:rPr lang="en-US" sz="900" dirty="0">
                <a:solidFill>
                  <a:srgbClr val="FFFFFF"/>
                </a:solidFill>
                <a:cs typeface="Akkurat-Light"/>
              </a:rPr>
              <a:t>Discarded</a:t>
            </a:r>
          </a:p>
        </p:txBody>
      </p:sp>
      <p:sp>
        <p:nvSpPr>
          <p:cNvPr id="14" name="Oval 13"/>
          <p:cNvSpPr/>
          <p:nvPr/>
        </p:nvSpPr>
        <p:spPr>
          <a:xfrm>
            <a:off x="3977939" y="3094345"/>
            <a:ext cx="179031" cy="179031"/>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Oval 33"/>
          <p:cNvSpPr/>
          <p:nvPr/>
        </p:nvSpPr>
        <p:spPr>
          <a:xfrm>
            <a:off x="6474179" y="3556526"/>
            <a:ext cx="179031" cy="179031"/>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Oval 34"/>
          <p:cNvSpPr/>
          <p:nvPr/>
        </p:nvSpPr>
        <p:spPr>
          <a:xfrm>
            <a:off x="6474179" y="3708926"/>
            <a:ext cx="179031" cy="179031"/>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1" y="5451873"/>
            <a:ext cx="2226467" cy="413919"/>
          </a:xfrm>
          <a:prstGeom prst="rect">
            <a:avLst/>
          </a:prstGeom>
        </p:spPr>
      </p:pic>
    </p:spTree>
    <p:extLst>
      <p:ext uri="{BB962C8B-B14F-4D97-AF65-F5344CB8AC3E}">
        <p14:creationId xmlns:p14="http://schemas.microsoft.com/office/powerpoint/2010/main" val="1042296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2.72128E-6 -2.42359E-6 L 2.72128E-6 -0.04291 L 0.08261 -0.04476 L 0.08261 0.0917 L 0.20687 0.08985 " pathEditMode="relative" ptsTypes="AAAAA">
                                      <p:cBhvr>
                                        <p:cTn id="17" dur="2000" fill="hold"/>
                                        <p:tgtEl>
                                          <p:spTgt spid="14"/>
                                        </p:tgtEl>
                                        <p:attrNameLst>
                                          <p:attrName>ppt_x</p:attrName>
                                          <p:attrName>ppt_y</p:attrName>
                                        </p:attrNameLst>
                                      </p:cBhvr>
                                    </p:animMotion>
                                  </p:childTnLst>
                                </p:cTn>
                              </p:par>
                              <p:par>
                                <p:cTn id="18" presetID="22" presetClass="exit" presetSubtype="2" fill="hold" grpId="1" nodeType="withEffect">
                                  <p:stCondLst>
                                    <p:cond delay="1600"/>
                                  </p:stCondLst>
                                  <p:childTnLst>
                                    <p:animEffect transition="out" filter="wipe(right)">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2100"/>
                            </p:stCondLst>
                            <p:childTnLst>
                              <p:par>
                                <p:cTn id="22" presetID="22" presetClass="entr" presetSubtype="8"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600"/>
                            </p:stCondLst>
                            <p:childTnLst>
                              <p:par>
                                <p:cTn id="26" presetID="0" presetClass="path" presetSubtype="0" accel="50000" decel="50000" fill="hold" grpId="1" nodeType="afterEffect">
                                  <p:stCondLst>
                                    <p:cond delay="0"/>
                                  </p:stCondLst>
                                  <p:childTnLst>
                                    <p:animMotion origin="layout" path="M 0 0 L 0.20392 0.0034 " pathEditMode="relative" ptsTypes="AA">
                                      <p:cBhvr>
                                        <p:cTn id="27" dur="2000" fill="hold"/>
                                        <p:tgtEl>
                                          <p:spTgt spid="34"/>
                                        </p:tgtEl>
                                        <p:attrNameLst>
                                          <p:attrName>ppt_x</p:attrName>
                                          <p:attrName>ppt_y</p:attrName>
                                        </p:attrNameLst>
                                      </p:cBhvr>
                                    </p:animMotion>
                                  </p:childTnLst>
                                </p:cTn>
                              </p:par>
                            </p:childTnLst>
                          </p:cTn>
                        </p:par>
                        <p:par>
                          <p:cTn id="28" fill="hold">
                            <p:stCondLst>
                              <p:cond delay="46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100"/>
                            </p:stCondLst>
                            <p:childTnLst>
                              <p:par>
                                <p:cTn id="33" presetID="0" presetClass="path" presetSubtype="0" accel="50000" decel="50000" fill="hold" grpId="1" nodeType="afterEffect">
                                  <p:stCondLst>
                                    <p:cond delay="0"/>
                                  </p:stCondLst>
                                  <p:childTnLst>
                                    <p:animMotion origin="layout" path="M 0 0 L 0.06994 0 L 0.0689 0.12627 " pathEditMode="relative" ptsTypes="AAA">
                                      <p:cBhvr>
                                        <p:cTn id="34" dur="2000" fill="hold"/>
                                        <p:tgtEl>
                                          <p:spTgt spid="35"/>
                                        </p:tgtEl>
                                        <p:attrNameLst>
                                          <p:attrName>ppt_x</p:attrName>
                                          <p:attrName>ppt_y</p:attrName>
                                        </p:attrNameLst>
                                      </p:cBhvr>
                                    </p:animMotion>
                                  </p:childTnLst>
                                </p:cTn>
                              </p:par>
                            </p:childTnLst>
                          </p:cTn>
                        </p:par>
                        <p:par>
                          <p:cTn id="35" fill="hold">
                            <p:stCondLst>
                              <p:cond delay="7100"/>
                            </p:stCondLst>
                            <p:childTnLst>
                              <p:par>
                                <p:cTn id="36" presetID="10" presetClass="exit" presetSubtype="0" fill="hold" grpId="2" nodeType="afterEffect">
                                  <p:stCondLst>
                                    <p:cond delay="0"/>
                                  </p:stCondLst>
                                  <p:childTnLst>
                                    <p:animEffect transition="out" filter="fade">
                                      <p:cBhvr>
                                        <p:cTn id="37" dur="500"/>
                                        <p:tgtEl>
                                          <p:spTgt spid="35"/>
                                        </p:tgtEl>
                                      </p:cBhvr>
                                    </p:animEffect>
                                    <p:set>
                                      <p:cBhvr>
                                        <p:cTn id="38"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20" grpId="0"/>
      <p:bldP spid="14" grpId="0" animBg="1"/>
      <p:bldP spid="14" grpId="1" animBg="1"/>
      <p:bldP spid="34" grpId="0" animBg="1"/>
      <p:bldP spid="34" grpId="1" animBg="1"/>
      <p:bldP spid="35" grpId="0" animBg="1"/>
      <p:bldP spid="35" grpId="1" animBg="1"/>
      <p:bldP spid="35"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19164" y="862779"/>
            <a:ext cx="8604298" cy="430887"/>
          </a:xfrm>
          <a:prstGeom prst="rect">
            <a:avLst/>
          </a:prstGeom>
        </p:spPr>
        <p:txBody>
          <a:bodyPr wrap="square">
            <a:spAutoFit/>
          </a:bodyPr>
          <a:lstStyle/>
          <a:p>
            <a:pPr algn="ctr" defTabSz="457178"/>
            <a:r>
              <a:rPr lang="en-US" sz="1100" b="1" spc="100" dirty="0">
                <a:solidFill>
                  <a:srgbClr val="249FEC"/>
                </a:solidFill>
                <a:latin typeface="Akkurat"/>
                <a:cs typeface="Times New Roman" pitchFamily="18" charset="0"/>
              </a:rPr>
              <a:t>Audience Predictor is an automated lookalike model that will find more users that look like your target audience. This model generates in two different ways for optimal audience analysis. </a:t>
            </a:r>
          </a:p>
        </p:txBody>
      </p:sp>
      <p:sp>
        <p:nvSpPr>
          <p:cNvPr id="5" name="TextBox 4"/>
          <p:cNvSpPr txBox="1"/>
          <p:nvPr/>
        </p:nvSpPr>
        <p:spPr>
          <a:xfrm>
            <a:off x="348519" y="5157903"/>
            <a:ext cx="2288906" cy="400110"/>
          </a:xfrm>
          <a:prstGeom prst="rect">
            <a:avLst/>
          </a:prstGeom>
          <a:noFill/>
        </p:spPr>
        <p:txBody>
          <a:bodyPr wrap="square" rtlCol="0">
            <a:spAutoFit/>
          </a:bodyPr>
          <a:lstStyle/>
          <a:p>
            <a:r>
              <a:rPr lang="en-US" sz="1000" dirty="0" smtClean="0">
                <a:latin typeface="Akkurat"/>
                <a:cs typeface="Akkurat"/>
              </a:rPr>
              <a:t>Woman reviewing information about printing options for her company.</a:t>
            </a:r>
            <a:endParaRPr lang="en-US" sz="1000" dirty="0">
              <a:latin typeface="Akkurat"/>
              <a:cs typeface="Akkurat"/>
            </a:endParaRPr>
          </a:p>
        </p:txBody>
      </p:sp>
      <p:grpSp>
        <p:nvGrpSpPr>
          <p:cNvPr id="24" name="Group 23"/>
          <p:cNvGrpSpPr/>
          <p:nvPr/>
        </p:nvGrpSpPr>
        <p:grpSpPr>
          <a:xfrm>
            <a:off x="3591697" y="4233737"/>
            <a:ext cx="4811912" cy="2233689"/>
            <a:chOff x="4668609" y="4017872"/>
            <a:chExt cx="5585100" cy="1956287"/>
          </a:xfrm>
        </p:grpSpPr>
        <p:sp>
          <p:nvSpPr>
            <p:cNvPr id="12" name="TextBox 11"/>
            <p:cNvSpPr txBox="1"/>
            <p:nvPr/>
          </p:nvSpPr>
          <p:spPr>
            <a:xfrm>
              <a:off x="4770692" y="4484999"/>
              <a:ext cx="2753633" cy="842356"/>
            </a:xfrm>
            <a:prstGeom prst="rect">
              <a:avLst/>
            </a:prstGeom>
            <a:noFill/>
          </p:spPr>
          <p:txBody>
            <a:bodyPr wrap="square" rtlCol="0">
              <a:spAutoFit/>
            </a:bodyPr>
            <a:lstStyle/>
            <a:p>
              <a:r>
                <a:rPr lang="en-US" sz="1000" dirty="0">
                  <a:latin typeface="Akkurat-Light"/>
                  <a:cs typeface="Akkurat-Light"/>
                </a:rPr>
                <a:t>Custom Advertiser Element looks at </a:t>
              </a:r>
              <a:r>
                <a:rPr lang="en-US" sz="1000" dirty="0" smtClean="0">
                  <a:latin typeface="Akkurat-Light"/>
                  <a:cs typeface="Akkurat-Light"/>
                </a:rPr>
                <a:t>PPB’s first </a:t>
              </a:r>
              <a:r>
                <a:rPr lang="en-US" sz="1000" dirty="0">
                  <a:latin typeface="Akkurat-Light"/>
                  <a:cs typeface="Akkurat-Light"/>
                </a:rPr>
                <a:t>party data. Then it finds individual users who have similar behavior patterns. </a:t>
              </a:r>
            </a:p>
            <a:p>
              <a:endParaRPr lang="en-US" sz="825" dirty="0">
                <a:latin typeface="Akkurat-Light"/>
                <a:cs typeface="Akkurat-Light"/>
              </a:endParaRPr>
            </a:p>
            <a:p>
              <a:endParaRPr lang="en-US" sz="825" dirty="0">
                <a:latin typeface="Akkurat-Light"/>
                <a:cs typeface="Akkurat-Light"/>
              </a:endParaRPr>
            </a:p>
          </p:txBody>
        </p:sp>
        <p:sp>
          <p:nvSpPr>
            <p:cNvPr id="13" name="Rounded Rectangle 12"/>
            <p:cNvSpPr/>
            <p:nvPr/>
          </p:nvSpPr>
          <p:spPr>
            <a:xfrm>
              <a:off x="7773649" y="4290216"/>
              <a:ext cx="2146287" cy="21160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900" dirty="0">
                  <a:latin typeface="Akkurat"/>
                  <a:cs typeface="Akkurat"/>
                </a:rPr>
                <a:t>Known </a:t>
              </a:r>
              <a:r>
                <a:rPr lang="en-US" sz="900" dirty="0" smtClean="0">
                  <a:latin typeface="Akkurat"/>
                  <a:cs typeface="Akkurat"/>
                </a:rPr>
                <a:t>PPB audience </a:t>
              </a:r>
              <a:r>
                <a:rPr lang="en-US" sz="900" dirty="0">
                  <a:latin typeface="Akkurat"/>
                  <a:cs typeface="Akkurat"/>
                </a:rPr>
                <a:t>segment</a:t>
              </a:r>
            </a:p>
          </p:txBody>
        </p:sp>
        <p:sp>
          <p:nvSpPr>
            <p:cNvPr id="14" name="TextBox 13"/>
            <p:cNvSpPr txBox="1"/>
            <p:nvPr/>
          </p:nvSpPr>
          <p:spPr>
            <a:xfrm>
              <a:off x="7678745" y="4508287"/>
              <a:ext cx="2554754" cy="1172559"/>
            </a:xfrm>
            <a:prstGeom prst="rect">
              <a:avLst/>
            </a:prstGeom>
            <a:noFill/>
          </p:spPr>
          <p:txBody>
            <a:bodyPr wrap="square" rtlCol="0">
              <a:spAutoFit/>
            </a:bodyPr>
            <a:lstStyle/>
            <a:p>
              <a:r>
                <a:rPr lang="en-US" sz="900" dirty="0">
                  <a:latin typeface="Akkurat-Light"/>
                  <a:cs typeface="Akkurat-Light"/>
                </a:rPr>
                <a:t>1</a:t>
              </a:r>
              <a:r>
                <a:rPr lang="en-US" sz="900" dirty="0" smtClean="0">
                  <a:latin typeface="Akkurat-Light"/>
                  <a:cs typeface="Akkurat-Light"/>
                </a:rPr>
                <a:t>0K PPB visitors had </a:t>
              </a:r>
              <a:r>
                <a:rPr lang="en-US" sz="900" dirty="0">
                  <a:latin typeface="Akkurat-Light"/>
                  <a:cs typeface="Akkurat-Light"/>
                </a:rPr>
                <a:t>following behavior pattern:  </a:t>
              </a:r>
            </a:p>
            <a:p>
              <a:r>
                <a:rPr lang="en-US" sz="900" dirty="0" smtClean="0">
                  <a:latin typeface="Akkurat-Light"/>
                  <a:cs typeface="Akkurat-Light"/>
                </a:rPr>
                <a:t>--3-4 </a:t>
              </a:r>
              <a:r>
                <a:rPr lang="en-US" sz="900" dirty="0">
                  <a:latin typeface="Akkurat-Light"/>
                  <a:cs typeface="Akkurat-Light"/>
                </a:rPr>
                <a:t>visits to </a:t>
              </a:r>
              <a:r>
                <a:rPr lang="en-US" sz="900" dirty="0" smtClean="0">
                  <a:latin typeface="Akkurat-Light"/>
                  <a:cs typeface="Akkurat-Light"/>
                </a:rPr>
                <a:t>blog websites </a:t>
              </a:r>
              <a:r>
                <a:rPr lang="en-US" sz="900" dirty="0">
                  <a:latin typeface="Akkurat-Light"/>
                  <a:cs typeface="Akkurat-Light"/>
                </a:rPr>
                <a:t>in </a:t>
              </a:r>
              <a:r>
                <a:rPr lang="en-US" sz="900" dirty="0" smtClean="0">
                  <a:latin typeface="Akkurat-Light"/>
                  <a:cs typeface="Akkurat-Light"/>
                </a:rPr>
                <a:t>1</a:t>
              </a:r>
              <a:r>
                <a:rPr lang="en-US" sz="900" dirty="0">
                  <a:latin typeface="Akkurat-Light"/>
                  <a:cs typeface="Akkurat-Light"/>
                </a:rPr>
                <a:t> </a:t>
              </a:r>
              <a:r>
                <a:rPr lang="en-US" sz="900" dirty="0" smtClean="0">
                  <a:latin typeface="Akkurat-Light"/>
                  <a:cs typeface="Akkurat-Light"/>
                </a:rPr>
                <a:t>week</a:t>
              </a:r>
              <a:endParaRPr lang="en-US" sz="900" dirty="0">
                <a:latin typeface="Akkurat-Light"/>
                <a:cs typeface="Akkurat-Light"/>
              </a:endParaRPr>
            </a:p>
            <a:p>
              <a:r>
                <a:rPr lang="en-US" sz="900" dirty="0">
                  <a:latin typeface="Akkurat-Light"/>
                  <a:cs typeface="Akkurat-Light"/>
                </a:rPr>
                <a:t>--AND:  1 visit </a:t>
              </a:r>
              <a:r>
                <a:rPr lang="en-US" sz="900" dirty="0" smtClean="0">
                  <a:latin typeface="Akkurat-Light"/>
                  <a:cs typeface="Akkurat-Light"/>
                </a:rPr>
                <a:t>to travel booking website</a:t>
              </a:r>
              <a:endParaRPr lang="en-US" sz="900" dirty="0">
                <a:latin typeface="Akkurat-Light"/>
                <a:cs typeface="Akkurat-Light"/>
              </a:endParaRPr>
            </a:p>
            <a:p>
              <a:endParaRPr lang="en-US" sz="900" dirty="0">
                <a:latin typeface="Akkurat-Light"/>
                <a:cs typeface="Akkurat-Light"/>
              </a:endParaRPr>
            </a:p>
            <a:p>
              <a:r>
                <a:rPr lang="en-US" sz="900" dirty="0">
                  <a:latin typeface="Akkurat-Light"/>
                  <a:cs typeface="Akkurat-Light"/>
                </a:rPr>
                <a:t>Based on this behavior pattern, there are </a:t>
              </a:r>
              <a:r>
                <a:rPr lang="en-US" sz="900" dirty="0" smtClean="0">
                  <a:latin typeface="Akkurat-Light"/>
                  <a:cs typeface="Akkurat-Light"/>
                </a:rPr>
                <a:t>500K </a:t>
              </a:r>
              <a:r>
                <a:rPr lang="en-US" sz="900" dirty="0">
                  <a:latin typeface="Akkurat-Light"/>
                  <a:cs typeface="Akkurat-Light"/>
                </a:rPr>
                <a:t>users that have similar behavior patterns that will be targeted immediately by </a:t>
              </a:r>
              <a:r>
                <a:rPr lang="en-US" sz="900" dirty="0" smtClean="0">
                  <a:latin typeface="Akkurat-Light"/>
                  <a:cs typeface="Akkurat-Light"/>
                </a:rPr>
                <a:t>Audience Predictor</a:t>
              </a:r>
              <a:r>
                <a:rPr lang="en-US" sz="900" dirty="0">
                  <a:latin typeface="Akkurat-Light"/>
                  <a:cs typeface="Akkurat-Light"/>
                </a:rPr>
                <a:t>. </a:t>
              </a:r>
            </a:p>
          </p:txBody>
        </p:sp>
        <p:sp>
          <p:nvSpPr>
            <p:cNvPr id="16" name="Rounded Rectangle 15"/>
            <p:cNvSpPr/>
            <p:nvPr/>
          </p:nvSpPr>
          <p:spPr>
            <a:xfrm>
              <a:off x="4668609" y="4171387"/>
              <a:ext cx="5585100" cy="1802772"/>
            </a:xfrm>
            <a:prstGeom prst="roundRect">
              <a:avLst>
                <a:gd name="adj" fmla="val 6737"/>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ounded Rectangle 16"/>
            <p:cNvSpPr/>
            <p:nvPr/>
          </p:nvSpPr>
          <p:spPr>
            <a:xfrm>
              <a:off x="4668609" y="4017872"/>
              <a:ext cx="2309052" cy="3787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Custom Advertiser Element</a:t>
              </a:r>
            </a:p>
          </p:txBody>
        </p:sp>
      </p:grpSp>
      <p:cxnSp>
        <p:nvCxnSpPr>
          <p:cNvPr id="18" name="Straight Arrow Connector 17"/>
          <p:cNvCxnSpPr/>
          <p:nvPr/>
        </p:nvCxnSpPr>
        <p:spPr>
          <a:xfrm>
            <a:off x="3107563" y="3169949"/>
            <a:ext cx="3279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97981" y="5107025"/>
            <a:ext cx="3375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563015" y="1733267"/>
            <a:ext cx="4840595" cy="2309048"/>
            <a:chOff x="4668609" y="2001164"/>
            <a:chExt cx="5981855" cy="2013253"/>
          </a:xfrm>
        </p:grpSpPr>
        <p:sp>
          <p:nvSpPr>
            <p:cNvPr id="7" name="Rounded Rectangle 6"/>
            <p:cNvSpPr/>
            <p:nvPr/>
          </p:nvSpPr>
          <p:spPr>
            <a:xfrm>
              <a:off x="4668609" y="2001164"/>
              <a:ext cx="2309052" cy="3416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kkurat"/>
                  <a:cs typeface="Akkurat"/>
                </a:rPr>
                <a:t>3</a:t>
              </a:r>
              <a:r>
                <a:rPr lang="en-US" sz="1050" baseline="30000" dirty="0">
                  <a:latin typeface="Akkurat"/>
                  <a:cs typeface="Akkurat"/>
                </a:rPr>
                <a:t>rd</a:t>
              </a:r>
              <a:r>
                <a:rPr lang="en-US" sz="1050" dirty="0">
                  <a:latin typeface="Akkurat"/>
                  <a:cs typeface="Akkurat"/>
                </a:rPr>
                <a:t> Party Data Element</a:t>
              </a:r>
            </a:p>
          </p:txBody>
        </p:sp>
        <p:sp>
          <p:nvSpPr>
            <p:cNvPr id="11" name="TextBox 10"/>
            <p:cNvSpPr txBox="1"/>
            <p:nvPr/>
          </p:nvSpPr>
          <p:spPr>
            <a:xfrm>
              <a:off x="4777942" y="2779693"/>
              <a:ext cx="2554754" cy="885554"/>
            </a:xfrm>
            <a:prstGeom prst="rect">
              <a:avLst/>
            </a:prstGeom>
            <a:noFill/>
          </p:spPr>
          <p:txBody>
            <a:bodyPr wrap="square" rtlCol="0">
              <a:spAutoFit/>
            </a:bodyPr>
            <a:lstStyle/>
            <a:p>
              <a:r>
                <a:rPr lang="en-US" sz="1000" dirty="0">
                  <a:latin typeface="Akkurat-Light"/>
                  <a:cs typeface="Akkurat-Light"/>
                </a:rPr>
                <a:t>Lookalike model finds highly indexing audience segments. </a:t>
              </a:r>
              <a:br>
                <a:rPr lang="en-US" sz="1000" dirty="0">
                  <a:latin typeface="Akkurat-Light"/>
                  <a:cs typeface="Akkurat-Light"/>
                </a:rPr>
              </a:br>
              <a:r>
                <a:rPr lang="en-US" sz="1000" dirty="0">
                  <a:latin typeface="Akkurat-Light"/>
                  <a:cs typeface="Akkurat-Light"/>
                </a:rPr>
                <a:t/>
              </a:r>
              <a:br>
                <a:rPr lang="en-US" sz="1000" dirty="0">
                  <a:latin typeface="Akkurat-Light"/>
                  <a:cs typeface="Akkurat-Light"/>
                </a:rPr>
              </a:br>
              <a:r>
                <a:rPr lang="en-US" sz="1000" dirty="0" smtClean="0">
                  <a:latin typeface="Akkurat-Light"/>
                  <a:cs typeface="Akkurat-Light"/>
                </a:rPr>
                <a:t>Target overlaps </a:t>
              </a:r>
              <a:r>
                <a:rPr lang="en-US" sz="1000" dirty="0">
                  <a:latin typeface="Akkurat-Light"/>
                  <a:cs typeface="Akkurat-Light"/>
                </a:rPr>
                <a:t>frequently with these three data segments, for example. </a:t>
              </a:r>
            </a:p>
          </p:txBody>
        </p:sp>
        <p:sp>
          <p:nvSpPr>
            <p:cNvPr id="25" name="Rounded Rectangle 24"/>
            <p:cNvSpPr/>
            <p:nvPr/>
          </p:nvSpPr>
          <p:spPr>
            <a:xfrm>
              <a:off x="4690147" y="2277755"/>
              <a:ext cx="5960317" cy="1736662"/>
            </a:xfrm>
            <a:prstGeom prst="roundRect">
              <a:avLst>
                <a:gd name="adj" fmla="val 6737"/>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8009964" y="2720251"/>
              <a:ext cx="2285134" cy="34166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00" dirty="0" err="1">
                  <a:latin typeface="Akkurat"/>
                  <a:cs typeface="Akkurat"/>
                </a:rPr>
                <a:t>BlueKai</a:t>
              </a:r>
              <a:r>
                <a:rPr lang="en-US" sz="1000" dirty="0">
                  <a:latin typeface="Akkurat"/>
                  <a:cs typeface="Akkurat"/>
                </a:rPr>
                <a:t>:  </a:t>
              </a:r>
              <a:r>
                <a:rPr lang="en-US" sz="1000" dirty="0" smtClean="0">
                  <a:latin typeface="Akkurat"/>
                  <a:cs typeface="Akkurat"/>
                </a:rPr>
                <a:t>Married</a:t>
              </a:r>
              <a:endParaRPr lang="en-US" sz="1000" dirty="0">
                <a:latin typeface="Akkurat"/>
                <a:cs typeface="Akkurat"/>
              </a:endParaRPr>
            </a:p>
          </p:txBody>
        </p:sp>
        <p:sp>
          <p:nvSpPr>
            <p:cNvPr id="27" name="Rounded Rectangle 26"/>
            <p:cNvSpPr/>
            <p:nvPr/>
          </p:nvSpPr>
          <p:spPr>
            <a:xfrm>
              <a:off x="8009964" y="3061913"/>
              <a:ext cx="2285134" cy="34166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900" dirty="0" err="1" smtClean="0">
                  <a:latin typeface="Akkurat"/>
                  <a:cs typeface="Akkurat"/>
                </a:rPr>
                <a:t>Lotame</a:t>
              </a:r>
              <a:r>
                <a:rPr lang="en-US" sz="900" dirty="0" smtClean="0">
                  <a:latin typeface="Akkurat"/>
                  <a:cs typeface="Akkurat"/>
                </a:rPr>
                <a:t>:  Domestic Automobile</a:t>
              </a:r>
              <a:endParaRPr lang="en-US" sz="900" dirty="0">
                <a:latin typeface="Akkurat"/>
                <a:cs typeface="Akkurat"/>
              </a:endParaRPr>
            </a:p>
          </p:txBody>
        </p:sp>
        <p:sp>
          <p:nvSpPr>
            <p:cNvPr id="28" name="Rounded Rectangle 27"/>
            <p:cNvSpPr/>
            <p:nvPr/>
          </p:nvSpPr>
          <p:spPr>
            <a:xfrm>
              <a:off x="8009964" y="3403575"/>
              <a:ext cx="2285134" cy="34166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00" dirty="0" smtClean="0">
                  <a:latin typeface="Akkurat"/>
                  <a:cs typeface="Akkurat"/>
                </a:rPr>
                <a:t>Experian:  Graduate Degree</a:t>
              </a:r>
              <a:endParaRPr lang="en-US" sz="1000" dirty="0">
                <a:latin typeface="Akkurat"/>
                <a:cs typeface="Akkurat"/>
              </a:endParaRPr>
            </a:p>
          </p:txBody>
        </p:sp>
      </p:grpSp>
      <p:pic>
        <p:nvPicPr>
          <p:cNvPr id="4" name="Picture 3"/>
          <p:cNvPicPr>
            <a:picLocks noChangeAspect="1"/>
          </p:cNvPicPr>
          <p:nvPr/>
        </p:nvPicPr>
        <p:blipFill rotWithShape="1">
          <a:blip r:embed="rId2"/>
          <a:srcRect r="1453"/>
          <a:stretch/>
        </p:blipFill>
        <p:spPr>
          <a:xfrm>
            <a:off x="348520" y="2753935"/>
            <a:ext cx="2515603" cy="2273300"/>
          </a:xfrm>
          <a:prstGeom prst="rect">
            <a:avLst/>
          </a:prstGeom>
        </p:spPr>
      </p:pic>
      <p:sp>
        <p:nvSpPr>
          <p:cNvPr id="8" name="Title 7"/>
          <p:cNvSpPr>
            <a:spLocks noGrp="1"/>
          </p:cNvSpPr>
          <p:nvPr>
            <p:ph type="title"/>
          </p:nvPr>
        </p:nvSpPr>
        <p:spPr/>
        <p:txBody>
          <a:bodyPr/>
          <a:lstStyle/>
          <a:p>
            <a:r>
              <a:rPr lang="en-US" dirty="0" smtClean="0"/>
              <a:t>Audience Predictor</a:t>
            </a:r>
            <a:endParaRPr lang="en-US" dirty="0"/>
          </a:p>
        </p:txBody>
      </p:sp>
    </p:spTree>
    <p:extLst>
      <p:ext uri="{BB962C8B-B14F-4D97-AF65-F5344CB8AC3E}">
        <p14:creationId xmlns:p14="http://schemas.microsoft.com/office/powerpoint/2010/main" val="26862052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5_backgroun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31" y="222497"/>
            <a:ext cx="9144000" cy="5923977"/>
          </a:xfrm>
          <a:prstGeom prst="rect">
            <a:avLst/>
          </a:prstGeom>
        </p:spPr>
      </p:pic>
      <p:sp>
        <p:nvSpPr>
          <p:cNvPr id="36" name="Rectangle 35"/>
          <p:cNvSpPr/>
          <p:nvPr/>
        </p:nvSpPr>
        <p:spPr>
          <a:xfrm rot="5400000">
            <a:off x="4541521" y="-3223401"/>
            <a:ext cx="60960" cy="9144002"/>
          </a:xfrm>
          <a:prstGeom prst="rect">
            <a:avLst/>
          </a:prstGeom>
          <a:solidFill>
            <a:srgbClr val="2088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53302" y="852905"/>
            <a:ext cx="8333498" cy="705646"/>
          </a:xfrm>
          <a:prstGeom prst="rect">
            <a:avLst/>
          </a:prstGeom>
          <a:noFill/>
        </p:spPr>
        <p:txBody>
          <a:bodyPr wrap="square" rtlCol="0">
            <a:noAutofit/>
          </a:bodyPr>
          <a:lstStyle/>
          <a:p>
            <a:pPr algn="ctr"/>
            <a:r>
              <a:rPr lang="en-US" sz="1200" b="1" i="1" dirty="0" smtClean="0">
                <a:solidFill>
                  <a:srgbClr val="03A549"/>
                </a:solidFill>
                <a:latin typeface="Akkurat-Light"/>
                <a:cs typeface="Akkurat-Light"/>
              </a:rPr>
              <a:t>1</a:t>
            </a:r>
            <a:r>
              <a:rPr lang="en-US" sz="1200" b="1" i="1" baseline="30000" dirty="0" smtClean="0">
                <a:solidFill>
                  <a:srgbClr val="03A549"/>
                </a:solidFill>
                <a:latin typeface="Akkurat-Light"/>
                <a:cs typeface="Akkurat-Light"/>
              </a:rPr>
              <a:t>st</a:t>
            </a:r>
            <a:r>
              <a:rPr lang="en-US" sz="1200" b="1" i="1" dirty="0" smtClean="0">
                <a:solidFill>
                  <a:srgbClr val="03A549"/>
                </a:solidFill>
                <a:latin typeface="Akkurat-Light"/>
                <a:cs typeface="Akkurat-Light"/>
              </a:rPr>
              <a:t> </a:t>
            </a:r>
            <a:r>
              <a:rPr lang="en-US" sz="1200" b="1" i="1" dirty="0">
                <a:solidFill>
                  <a:srgbClr val="03A549"/>
                </a:solidFill>
                <a:latin typeface="Akkurat-Light"/>
                <a:cs typeface="Akkurat-Light"/>
              </a:rPr>
              <a:t>party audiences can be targeted across all household devices via </a:t>
            </a:r>
            <a:r>
              <a:rPr lang="en-US" sz="1200" b="1" i="1" dirty="0" smtClean="0">
                <a:solidFill>
                  <a:srgbClr val="03A549"/>
                </a:solidFill>
                <a:latin typeface="Akkurat-Light"/>
                <a:cs typeface="Akkurat-Light"/>
              </a:rPr>
              <a:t>Household Extension, </a:t>
            </a:r>
            <a:br>
              <a:rPr lang="en-US" sz="1200" b="1" i="1" dirty="0" smtClean="0">
                <a:solidFill>
                  <a:srgbClr val="03A549"/>
                </a:solidFill>
                <a:latin typeface="Akkurat-Light"/>
                <a:cs typeface="Akkurat-Light"/>
              </a:rPr>
            </a:br>
            <a:r>
              <a:rPr lang="en-US" sz="1200" b="1" i="1" dirty="0" smtClean="0">
                <a:solidFill>
                  <a:srgbClr val="03A549"/>
                </a:solidFill>
                <a:latin typeface="Akkurat-Light"/>
                <a:cs typeface="Akkurat-Light"/>
              </a:rPr>
              <a:t>leveraging </a:t>
            </a:r>
            <a:r>
              <a:rPr lang="en-US" sz="1200" b="1" i="1" dirty="0">
                <a:solidFill>
                  <a:srgbClr val="03A549"/>
                </a:solidFill>
                <a:latin typeface="Akkurat-Light"/>
                <a:cs typeface="Akkurat-Light"/>
              </a:rPr>
              <a:t>IP </a:t>
            </a:r>
            <a:r>
              <a:rPr lang="en-US" sz="1200" b="1" i="1" dirty="0" smtClean="0">
                <a:solidFill>
                  <a:srgbClr val="03A549"/>
                </a:solidFill>
                <a:latin typeface="Akkurat-Light"/>
                <a:cs typeface="Akkurat-Light"/>
              </a:rPr>
              <a:t>targeting </a:t>
            </a:r>
            <a:r>
              <a:rPr lang="en-US" sz="1200" b="1" i="1" dirty="0">
                <a:solidFill>
                  <a:srgbClr val="03A549"/>
                </a:solidFill>
                <a:latin typeface="Akkurat-Light"/>
                <a:cs typeface="Akkurat-Light"/>
              </a:rPr>
              <a:t>to </a:t>
            </a:r>
            <a:r>
              <a:rPr lang="en-US" sz="1200" b="1" i="1" dirty="0" smtClean="0">
                <a:solidFill>
                  <a:srgbClr val="03A549"/>
                </a:solidFill>
                <a:latin typeface="Akkurat-Light"/>
                <a:cs typeface="Akkurat-Light"/>
              </a:rPr>
              <a:t>reach customers and families. </a:t>
            </a:r>
            <a:endParaRPr lang="en-US" sz="1200" b="1" i="1" dirty="0">
              <a:solidFill>
                <a:srgbClr val="03A549"/>
              </a:solidFill>
              <a:latin typeface="Akkurat-Light"/>
              <a:cs typeface="Akkurat-Light"/>
            </a:endParaRPr>
          </a:p>
          <a:p>
            <a:pPr lvl="0" algn="ctr"/>
            <a:endParaRPr lang="en-US" sz="1400" dirty="0">
              <a:solidFill>
                <a:srgbClr val="2088CA"/>
              </a:solidFill>
              <a:latin typeface="Akkurat-Light"/>
              <a:cs typeface="Akkurat-Light"/>
            </a:endParaRPr>
          </a:p>
        </p:txBody>
      </p:sp>
      <p:sp>
        <p:nvSpPr>
          <p:cNvPr id="22" name="TextBox 21"/>
          <p:cNvSpPr txBox="1"/>
          <p:nvPr/>
        </p:nvSpPr>
        <p:spPr>
          <a:xfrm>
            <a:off x="1565256" y="2521504"/>
            <a:ext cx="2643429" cy="400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000" b="1" dirty="0" smtClean="0">
                <a:solidFill>
                  <a:schemeClr val="tx1"/>
                </a:solidFill>
                <a:latin typeface="Akkurat-Light"/>
                <a:cs typeface="Akkurat-Light"/>
              </a:rPr>
              <a:t>Wife visits Cheerios.com to look for promotions and gets retargeted</a:t>
            </a:r>
            <a:endParaRPr lang="en-US" sz="1000" b="1" dirty="0">
              <a:solidFill>
                <a:schemeClr val="tx1"/>
              </a:solidFill>
              <a:latin typeface="Akkurat-Light"/>
              <a:cs typeface="Akkurat-Light"/>
            </a:endParaRPr>
          </a:p>
        </p:txBody>
      </p:sp>
      <p:sp>
        <p:nvSpPr>
          <p:cNvPr id="28" name="TextBox 27"/>
          <p:cNvSpPr txBox="1"/>
          <p:nvPr/>
        </p:nvSpPr>
        <p:spPr>
          <a:xfrm>
            <a:off x="7323629" y="3682062"/>
            <a:ext cx="1609070" cy="400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000" dirty="0">
                <a:solidFill>
                  <a:schemeClr val="tx1"/>
                </a:solidFill>
                <a:latin typeface="Akkurat-Light"/>
                <a:cs typeface="Akkurat-Light"/>
              </a:rPr>
              <a:t>Ad reaches </a:t>
            </a:r>
            <a:r>
              <a:rPr lang="en-US" sz="1000" b="1" dirty="0">
                <a:solidFill>
                  <a:schemeClr val="tx1"/>
                </a:solidFill>
                <a:latin typeface="Akkurat-Light"/>
                <a:cs typeface="Akkurat-Light"/>
              </a:rPr>
              <a:t>daughter</a:t>
            </a:r>
            <a:r>
              <a:rPr lang="en-US" sz="1000" dirty="0">
                <a:solidFill>
                  <a:schemeClr val="tx1"/>
                </a:solidFill>
                <a:latin typeface="Akkurat-Light"/>
                <a:cs typeface="Akkurat-Light"/>
              </a:rPr>
              <a:t> (influencer) on </a:t>
            </a:r>
            <a:r>
              <a:rPr lang="en-US" sz="1000" b="1" dirty="0">
                <a:solidFill>
                  <a:schemeClr val="tx1"/>
                </a:solidFill>
                <a:latin typeface="Akkurat-Light"/>
                <a:cs typeface="Akkurat-Light"/>
              </a:rPr>
              <a:t>phone</a:t>
            </a:r>
          </a:p>
        </p:txBody>
      </p:sp>
      <p:sp>
        <p:nvSpPr>
          <p:cNvPr id="29" name="TextBox 28"/>
          <p:cNvSpPr txBox="1"/>
          <p:nvPr/>
        </p:nvSpPr>
        <p:spPr>
          <a:xfrm>
            <a:off x="7435742" y="5164259"/>
            <a:ext cx="1384844" cy="55399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000" dirty="0">
                <a:solidFill>
                  <a:schemeClr val="tx1"/>
                </a:solidFill>
                <a:latin typeface="Akkurat-Light"/>
                <a:cs typeface="Akkurat-Light"/>
              </a:rPr>
              <a:t>Ad reaches </a:t>
            </a:r>
            <a:r>
              <a:rPr lang="en-US" sz="1000" b="1" dirty="0" smtClean="0">
                <a:solidFill>
                  <a:schemeClr val="tx1"/>
                </a:solidFill>
                <a:latin typeface="Akkurat-Light"/>
                <a:cs typeface="Akkurat-Light"/>
              </a:rPr>
              <a:t>grandmother </a:t>
            </a:r>
            <a:r>
              <a:rPr lang="en-US" sz="1000" dirty="0" smtClean="0">
                <a:solidFill>
                  <a:schemeClr val="tx1"/>
                </a:solidFill>
                <a:latin typeface="Akkurat-Light"/>
                <a:cs typeface="Akkurat-Light"/>
              </a:rPr>
              <a:t>(influencer</a:t>
            </a:r>
            <a:r>
              <a:rPr lang="en-US" sz="1000" dirty="0">
                <a:solidFill>
                  <a:schemeClr val="tx1"/>
                </a:solidFill>
                <a:latin typeface="Akkurat-Light"/>
                <a:cs typeface="Akkurat-Light"/>
              </a:rPr>
              <a:t>) on </a:t>
            </a:r>
            <a:r>
              <a:rPr lang="en-US" sz="1000" b="1" dirty="0">
                <a:solidFill>
                  <a:schemeClr val="tx1"/>
                </a:solidFill>
                <a:latin typeface="Akkurat-Light"/>
                <a:cs typeface="Akkurat-Light"/>
              </a:rPr>
              <a:t>tablet</a:t>
            </a:r>
          </a:p>
        </p:txBody>
      </p:sp>
      <p:sp>
        <p:nvSpPr>
          <p:cNvPr id="41" name="TextBox 40"/>
          <p:cNvSpPr txBox="1"/>
          <p:nvPr/>
        </p:nvSpPr>
        <p:spPr>
          <a:xfrm>
            <a:off x="7493291" y="2133240"/>
            <a:ext cx="1269746" cy="55399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000" dirty="0">
                <a:solidFill>
                  <a:schemeClr val="tx1"/>
                </a:solidFill>
                <a:latin typeface="Akkurat-Light"/>
                <a:cs typeface="Akkurat-Light"/>
              </a:rPr>
              <a:t>Ad </a:t>
            </a:r>
            <a:r>
              <a:rPr lang="en-US" sz="1000" dirty="0" smtClean="0">
                <a:solidFill>
                  <a:schemeClr val="tx1"/>
                </a:solidFill>
                <a:latin typeface="Akkurat-Light"/>
                <a:cs typeface="Akkurat-Light"/>
              </a:rPr>
              <a:t>also reaches </a:t>
            </a:r>
            <a:r>
              <a:rPr lang="en-US" sz="1000" b="1" dirty="0" smtClean="0">
                <a:solidFill>
                  <a:schemeClr val="tx1"/>
                </a:solidFill>
                <a:latin typeface="Akkurat-Light"/>
                <a:cs typeface="Akkurat-Light"/>
              </a:rPr>
              <a:t>husband</a:t>
            </a:r>
            <a:r>
              <a:rPr lang="en-US" sz="1000" dirty="0" smtClean="0">
                <a:solidFill>
                  <a:schemeClr val="tx1"/>
                </a:solidFill>
                <a:latin typeface="Akkurat-Light"/>
                <a:cs typeface="Akkurat-Light"/>
              </a:rPr>
              <a:t> on </a:t>
            </a:r>
            <a:r>
              <a:rPr lang="en-US" sz="1000" b="1" dirty="0">
                <a:solidFill>
                  <a:schemeClr val="tx1"/>
                </a:solidFill>
                <a:latin typeface="Akkurat-Light"/>
                <a:cs typeface="Akkurat-Light"/>
              </a:rPr>
              <a:t>laptop</a:t>
            </a:r>
          </a:p>
        </p:txBody>
      </p:sp>
      <p:grpSp>
        <p:nvGrpSpPr>
          <p:cNvPr id="14" name="Group 13"/>
          <p:cNvGrpSpPr/>
          <p:nvPr/>
        </p:nvGrpSpPr>
        <p:grpSpPr>
          <a:xfrm>
            <a:off x="1358880" y="2736421"/>
            <a:ext cx="3036070" cy="3180644"/>
            <a:chOff x="1286466" y="2052315"/>
            <a:chExt cx="3036070" cy="2385483"/>
          </a:xfrm>
        </p:grpSpPr>
        <p:grpSp>
          <p:nvGrpSpPr>
            <p:cNvPr id="5" name="Group 4"/>
            <p:cNvGrpSpPr/>
            <p:nvPr/>
          </p:nvGrpSpPr>
          <p:grpSpPr>
            <a:xfrm>
              <a:off x="1286466" y="2052315"/>
              <a:ext cx="3036070" cy="2385483"/>
              <a:chOff x="1388533" y="2147295"/>
              <a:chExt cx="3036070" cy="2385483"/>
            </a:xfrm>
          </p:grpSpPr>
          <p:pic>
            <p:nvPicPr>
              <p:cNvPr id="2" name="Picture 1" descr="lapto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8533" y="2147295"/>
                <a:ext cx="3036070" cy="2385483"/>
              </a:xfrm>
              <a:prstGeom prst="rect">
                <a:avLst/>
              </a:prstGeom>
            </p:spPr>
          </p:pic>
          <p:sp>
            <p:nvSpPr>
              <p:cNvPr id="3" name="Rectangle 2"/>
              <p:cNvSpPr/>
              <p:nvPr/>
            </p:nvSpPr>
            <p:spPr>
              <a:xfrm>
                <a:off x="1913467" y="2585156"/>
                <a:ext cx="2009422" cy="12587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6691" r="2803"/>
            <a:stretch/>
          </p:blipFill>
          <p:spPr bwMode="auto">
            <a:xfrm>
              <a:off x="2101768" y="2644303"/>
              <a:ext cx="1422400" cy="962025"/>
            </a:xfrm>
            <a:prstGeom prst="rect">
              <a:avLst/>
            </a:prstGeom>
            <a:noFill/>
            <a:ln w="9525">
              <a:noFill/>
              <a:miter lim="800000"/>
              <a:headEnd/>
              <a:tailEnd/>
            </a:ln>
          </p:spPr>
        </p:pic>
      </p:grpSp>
      <p:grpSp>
        <p:nvGrpSpPr>
          <p:cNvPr id="19" name="Group 18"/>
          <p:cNvGrpSpPr/>
          <p:nvPr/>
        </p:nvGrpSpPr>
        <p:grpSpPr>
          <a:xfrm>
            <a:off x="6553633" y="3255903"/>
            <a:ext cx="606680" cy="1406316"/>
            <a:chOff x="6363335" y="2505430"/>
            <a:chExt cx="606680" cy="1054737"/>
          </a:xfrm>
        </p:grpSpPr>
        <p:pic>
          <p:nvPicPr>
            <p:cNvPr id="39" name="Picture 8" descr="http://clipartist.info/FAVS/2011/October/CLIPARTIST.NET/iphone_4_4s_scalable_vector_graphics_svg-555px.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63335" y="2505430"/>
              <a:ext cx="606680" cy="10547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59980" y="2912614"/>
              <a:ext cx="413391" cy="253045"/>
            </a:xfrm>
            <a:prstGeom prst="rect">
              <a:avLst/>
            </a:prstGeom>
            <a:noFill/>
            <a:ln w="9525">
              <a:noFill/>
              <a:miter lim="800000"/>
              <a:headEnd/>
              <a:tailEnd/>
            </a:ln>
          </p:spPr>
        </p:pic>
      </p:grpSp>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4022" y="3167310"/>
            <a:ext cx="1040457" cy="162204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85954" y="1850993"/>
            <a:ext cx="651275" cy="1097977"/>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69750" y="3386102"/>
            <a:ext cx="932717" cy="1145919"/>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30105" y="4950202"/>
            <a:ext cx="788322" cy="1166780"/>
          </a:xfrm>
          <a:prstGeom prst="rect">
            <a:avLst/>
          </a:prstGeom>
        </p:spPr>
      </p:pic>
      <p:grpSp>
        <p:nvGrpSpPr>
          <p:cNvPr id="23" name="Group 22"/>
          <p:cNvGrpSpPr/>
          <p:nvPr/>
        </p:nvGrpSpPr>
        <p:grpSpPr>
          <a:xfrm>
            <a:off x="6321987" y="5094076"/>
            <a:ext cx="1069972" cy="879033"/>
            <a:chOff x="6279369" y="3873503"/>
            <a:chExt cx="1069972" cy="659275"/>
          </a:xfrm>
        </p:grpSpPr>
        <p:pic>
          <p:nvPicPr>
            <p:cNvPr id="37" name="Picture 12" descr="http://www.clker.com/cliparts/c/Y/2/k/a/7/tablet-hi.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rot="5400000">
              <a:off x="6484717" y="3668155"/>
              <a:ext cx="659275" cy="10699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6691" r="2803"/>
            <a:stretch/>
          </p:blipFill>
          <p:spPr bwMode="auto">
            <a:xfrm>
              <a:off x="6452758" y="3954897"/>
              <a:ext cx="728518" cy="492726"/>
            </a:xfrm>
            <a:prstGeom prst="rect">
              <a:avLst/>
            </a:prstGeom>
            <a:noFill/>
            <a:ln w="9525">
              <a:noFill/>
              <a:miter lim="800000"/>
              <a:headEnd/>
              <a:tailEnd/>
            </a:ln>
          </p:spPr>
        </p:pic>
      </p:grpSp>
      <p:grpSp>
        <p:nvGrpSpPr>
          <p:cNvPr id="21" name="Group 20"/>
          <p:cNvGrpSpPr/>
          <p:nvPr/>
        </p:nvGrpSpPr>
        <p:grpSpPr>
          <a:xfrm>
            <a:off x="6025760" y="1529186"/>
            <a:ext cx="1662426" cy="1741589"/>
            <a:chOff x="5916908" y="1146889"/>
            <a:chExt cx="1662426" cy="1306192"/>
          </a:xfrm>
        </p:grpSpPr>
        <p:grpSp>
          <p:nvGrpSpPr>
            <p:cNvPr id="42" name="Group 41"/>
            <p:cNvGrpSpPr/>
            <p:nvPr/>
          </p:nvGrpSpPr>
          <p:grpSpPr>
            <a:xfrm>
              <a:off x="5916908" y="1146889"/>
              <a:ext cx="1662426" cy="1306192"/>
              <a:chOff x="1388533" y="2147295"/>
              <a:chExt cx="3036070" cy="2385483"/>
            </a:xfrm>
          </p:grpSpPr>
          <p:pic>
            <p:nvPicPr>
              <p:cNvPr id="44" name="Picture 43" descr="laptop.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88533" y="2147295"/>
                <a:ext cx="3036070" cy="2385483"/>
              </a:xfrm>
              <a:prstGeom prst="rect">
                <a:avLst/>
              </a:prstGeom>
            </p:spPr>
          </p:pic>
          <p:sp>
            <p:nvSpPr>
              <p:cNvPr id="45" name="Rectangle 44"/>
              <p:cNvSpPr/>
              <p:nvPr/>
            </p:nvSpPr>
            <p:spPr>
              <a:xfrm>
                <a:off x="1913467" y="2585156"/>
                <a:ext cx="2009422" cy="12587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6691" r="2803"/>
            <a:stretch/>
          </p:blipFill>
          <p:spPr bwMode="auto">
            <a:xfrm>
              <a:off x="6346015" y="1455357"/>
              <a:ext cx="817941" cy="553206"/>
            </a:xfrm>
            <a:prstGeom prst="rect">
              <a:avLst/>
            </a:prstGeom>
            <a:noFill/>
            <a:ln w="9525">
              <a:noFill/>
              <a:miter lim="800000"/>
              <a:headEnd/>
              <a:tailEnd/>
            </a:ln>
          </p:spPr>
        </p:pic>
      </p:grpSp>
      <p:sp>
        <p:nvSpPr>
          <p:cNvPr id="25" name="Striped Right Arrow 24"/>
          <p:cNvSpPr/>
          <p:nvPr/>
        </p:nvSpPr>
        <p:spPr>
          <a:xfrm>
            <a:off x="4178682" y="3551865"/>
            <a:ext cx="432536" cy="980156"/>
          </a:xfrm>
          <a:prstGeom prst="stripedRightArrow">
            <a:avLst>
              <a:gd name="adj1" fmla="val 62340"/>
              <a:gd name="adj2" fmla="val 68875"/>
            </a:avLst>
          </a:prstGeom>
          <a:solidFill>
            <a:srgbClr val="2088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Striped Right Arrow 52"/>
          <p:cNvSpPr/>
          <p:nvPr/>
        </p:nvSpPr>
        <p:spPr>
          <a:xfrm>
            <a:off x="5847456" y="2048554"/>
            <a:ext cx="307041" cy="695775"/>
          </a:xfrm>
          <a:prstGeom prst="stripedRightArrow">
            <a:avLst>
              <a:gd name="adj1" fmla="val 62340"/>
              <a:gd name="adj2" fmla="val 68875"/>
            </a:avLst>
          </a:prstGeom>
          <a:solidFill>
            <a:srgbClr val="2088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Striped Right Arrow 53"/>
          <p:cNvSpPr/>
          <p:nvPr/>
        </p:nvSpPr>
        <p:spPr>
          <a:xfrm>
            <a:off x="5847456" y="3634922"/>
            <a:ext cx="307041" cy="695775"/>
          </a:xfrm>
          <a:prstGeom prst="stripedRightArrow">
            <a:avLst>
              <a:gd name="adj1" fmla="val 62340"/>
              <a:gd name="adj2" fmla="val 68875"/>
            </a:avLst>
          </a:prstGeom>
          <a:solidFill>
            <a:srgbClr val="2088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Striped Right Arrow 54"/>
          <p:cNvSpPr/>
          <p:nvPr/>
        </p:nvSpPr>
        <p:spPr>
          <a:xfrm>
            <a:off x="5847456" y="5221290"/>
            <a:ext cx="307041" cy="695775"/>
          </a:xfrm>
          <a:prstGeom prst="stripedRightArrow">
            <a:avLst>
              <a:gd name="adj1" fmla="val 62340"/>
              <a:gd name="adj2" fmla="val 68875"/>
            </a:avLst>
          </a:prstGeom>
          <a:solidFill>
            <a:srgbClr val="2088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lstStyle/>
          <a:p>
            <a:r>
              <a:rPr lang="en-US" dirty="0" smtClean="0"/>
              <a:t>Household Extension</a:t>
            </a:r>
            <a:endParaRPr lang="en-US" dirty="0"/>
          </a:p>
        </p:txBody>
      </p:sp>
    </p:spTree>
    <p:extLst>
      <p:ext uri="{BB962C8B-B14F-4D97-AF65-F5344CB8AC3E}">
        <p14:creationId xmlns:p14="http://schemas.microsoft.com/office/powerpoint/2010/main" val="28431575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457201" y="133989"/>
            <a:ext cx="8686799" cy="1162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3A549"/>
                </a:solidFill>
                <a:latin typeface="+mj-lt"/>
                <a:ea typeface="+mj-ea"/>
                <a:cs typeface="+mj-cs"/>
              </a:defRPr>
            </a:lvl1pPr>
          </a:lstStyle>
          <a:p>
            <a:r>
              <a:rPr lang="en-US" sz="2700" dirty="0" err="1" smtClean="0"/>
              <a:t>LiveRamp</a:t>
            </a:r>
            <a:r>
              <a:rPr lang="en-US" sz="2700" dirty="0" smtClean="0"/>
              <a:t> – CRM Retargeting</a:t>
            </a:r>
            <a:endParaRPr lang="en-US" sz="2700" dirty="0"/>
          </a:p>
        </p:txBody>
      </p:sp>
      <p:sp>
        <p:nvSpPr>
          <p:cNvPr id="18" name="Text Placeholder 3"/>
          <p:cNvSpPr txBox="1">
            <a:spLocks/>
          </p:cNvSpPr>
          <p:nvPr/>
        </p:nvSpPr>
        <p:spPr>
          <a:xfrm>
            <a:off x="457201" y="1435102"/>
            <a:ext cx="3008313"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t>THE PROBLEM: </a:t>
            </a:r>
          </a:p>
          <a:p>
            <a:pPr marL="0" indent="0">
              <a:spcBef>
                <a:spcPts val="900"/>
              </a:spcBef>
              <a:buNone/>
            </a:pPr>
            <a:r>
              <a:rPr lang="en-US" sz="1200" dirty="0" smtClean="0"/>
              <a:t>Marketing organizations today have a wealth of transactional and CRM data tied to email and postal addresses. But this data is silo-</a:t>
            </a:r>
            <a:r>
              <a:rPr lang="en-US" sz="1200" dirty="0" err="1" smtClean="0"/>
              <a:t>ed</a:t>
            </a:r>
            <a:r>
              <a:rPr lang="en-US" sz="1200" dirty="0" smtClean="0"/>
              <a:t> from their online marketing initiatives and can only be used to personalize email and direct mail campaigns</a:t>
            </a:r>
            <a:endParaRPr lang="en-CA" sz="1200" dirty="0" smtClean="0"/>
          </a:p>
          <a:p>
            <a:endParaRPr lang="en-US" sz="1200" dirty="0" smtClean="0"/>
          </a:p>
          <a:p>
            <a:pPr marL="0" indent="0">
              <a:buNone/>
            </a:pPr>
            <a:r>
              <a:rPr lang="en-US" sz="1200" b="1" dirty="0" smtClean="0">
                <a:solidFill>
                  <a:srgbClr val="4F81BD"/>
                </a:solidFill>
              </a:rPr>
              <a:t>THE SOLUTION: </a:t>
            </a:r>
            <a:endParaRPr lang="en-CA" sz="1200" b="1" dirty="0" smtClean="0">
              <a:solidFill>
                <a:srgbClr val="4F81BD"/>
              </a:solidFill>
            </a:endParaRPr>
          </a:p>
          <a:p>
            <a:endParaRPr lang="en-US" sz="1100" dirty="0"/>
          </a:p>
        </p:txBody>
      </p:sp>
      <p:graphicFrame>
        <p:nvGraphicFramePr>
          <p:cNvPr id="19" name="Table 18"/>
          <p:cNvGraphicFramePr>
            <a:graphicFrameLocks noGrp="1"/>
          </p:cNvGraphicFramePr>
          <p:nvPr>
            <p:extLst>
              <p:ext uri="{D42A27DB-BD31-4B8C-83A1-F6EECF244321}">
                <p14:modId xmlns:p14="http://schemas.microsoft.com/office/powerpoint/2010/main" val="4253252244"/>
              </p:ext>
            </p:extLst>
          </p:nvPr>
        </p:nvGraphicFramePr>
        <p:xfrm>
          <a:off x="356368" y="3669011"/>
          <a:ext cx="3116595" cy="2383535"/>
        </p:xfrm>
        <a:graphic>
          <a:graphicData uri="http://schemas.openxmlformats.org/drawingml/2006/table">
            <a:tbl>
              <a:tblPr>
                <a:tableStyleId>{5C22544A-7EE6-4342-B048-85BDC9FD1C3A}</a:tableStyleId>
              </a:tblPr>
              <a:tblGrid>
                <a:gridCol w="779148"/>
                <a:gridCol w="633059"/>
                <a:gridCol w="671291"/>
                <a:gridCol w="1033097"/>
              </a:tblGrid>
              <a:tr h="276035">
                <a:tc>
                  <a:txBody>
                    <a:bodyPr/>
                    <a:lstStyle/>
                    <a:p>
                      <a:pPr marR="10160" algn="ctr" eaLnBrk="0" hangingPunct="0">
                        <a:lnSpc>
                          <a:spcPct val="115000"/>
                        </a:lnSpc>
                        <a:spcBef>
                          <a:spcPts val="470"/>
                        </a:spcBef>
                        <a:spcAft>
                          <a:spcPts val="0"/>
                        </a:spcAft>
                      </a:pPr>
                      <a:r>
                        <a:rPr lang="fr-CA" sz="800" spc="-5" dirty="0">
                          <a:effectLst/>
                        </a:rPr>
                        <a:t>Email</a:t>
                      </a:r>
                      <a:endParaRPr lang="en-CA" sz="1500" dirty="0">
                        <a:effectLst/>
                        <a:latin typeface="Times New Roman"/>
                        <a:ea typeface="Times New Roman"/>
                      </a:endParaRPr>
                    </a:p>
                  </a:txBody>
                  <a:tcPr marL="0" marR="0" marT="0" marB="0" anchor="ctr"/>
                </a:tc>
                <a:tc>
                  <a:txBody>
                    <a:bodyPr/>
                    <a:lstStyle/>
                    <a:p>
                      <a:pPr marL="165735" algn="ctr" eaLnBrk="0" hangingPunct="0">
                        <a:lnSpc>
                          <a:spcPts val="795"/>
                        </a:lnSpc>
                        <a:spcBef>
                          <a:spcPts val="505"/>
                        </a:spcBef>
                        <a:spcAft>
                          <a:spcPts val="0"/>
                        </a:spcAft>
                      </a:pPr>
                      <a:r>
                        <a:rPr lang="fr-CA" sz="800" spc="-20" dirty="0" err="1">
                          <a:effectLst/>
                        </a:rPr>
                        <a:t>A</a:t>
                      </a:r>
                      <a:r>
                        <a:rPr lang="fr-CA" sz="800" spc="-15" dirty="0" err="1">
                          <a:effectLst/>
                        </a:rPr>
                        <a:t>ddr</a:t>
                      </a:r>
                      <a:r>
                        <a:rPr lang="fr-CA" sz="800" spc="-20" dirty="0" err="1">
                          <a:effectLst/>
                        </a:rPr>
                        <a:t>ess</a:t>
                      </a:r>
                      <a:endParaRPr lang="en-CA" sz="1500" dirty="0">
                        <a:effectLst/>
                        <a:latin typeface="Times New Roman"/>
                        <a:ea typeface="Times New Roman"/>
                      </a:endParaRPr>
                    </a:p>
                  </a:txBody>
                  <a:tcPr marL="0" marR="0" marT="0" marB="0" anchor="ctr"/>
                </a:tc>
                <a:tc>
                  <a:txBody>
                    <a:bodyPr/>
                    <a:lstStyle/>
                    <a:p>
                      <a:pPr marL="51435" algn="ctr" eaLnBrk="0" hangingPunct="0">
                        <a:lnSpc>
                          <a:spcPts val="780"/>
                        </a:lnSpc>
                        <a:spcBef>
                          <a:spcPts val="515"/>
                        </a:spcBef>
                        <a:spcAft>
                          <a:spcPts val="0"/>
                        </a:spcAft>
                      </a:pPr>
                      <a:r>
                        <a:rPr lang="fr-CA" sz="800" spc="-10" dirty="0" err="1">
                          <a:effectLst/>
                        </a:rPr>
                        <a:t>Lif</a:t>
                      </a:r>
                      <a:r>
                        <a:rPr lang="fr-CA" sz="800" spc="-15" dirty="0" err="1">
                          <a:effectLst/>
                        </a:rPr>
                        <a:t>e</a:t>
                      </a:r>
                      <a:r>
                        <a:rPr lang="fr-CA" sz="800" spc="-10" dirty="0" err="1">
                          <a:effectLst/>
                        </a:rPr>
                        <a:t>time</a:t>
                      </a:r>
                      <a:r>
                        <a:rPr lang="fr-CA" sz="800" spc="-15" dirty="0" err="1">
                          <a:effectLst/>
                        </a:rPr>
                        <a:t>V</a:t>
                      </a:r>
                      <a:r>
                        <a:rPr lang="fr-CA" sz="800" spc="-10" dirty="0" err="1">
                          <a:effectLst/>
                        </a:rPr>
                        <a:t>alue</a:t>
                      </a:r>
                      <a:endParaRPr lang="en-CA" sz="1500" dirty="0">
                        <a:effectLst/>
                        <a:latin typeface="Times New Roman"/>
                        <a:ea typeface="Times New Roman"/>
                      </a:endParaRPr>
                    </a:p>
                  </a:txBody>
                  <a:tcPr marL="0" marR="0" marT="0" marB="0" anchor="ctr"/>
                </a:tc>
                <a:tc>
                  <a:txBody>
                    <a:bodyPr/>
                    <a:lstStyle/>
                    <a:p>
                      <a:pPr marL="49530" algn="ctr" eaLnBrk="0" hangingPunct="0">
                        <a:lnSpc>
                          <a:spcPct val="115000"/>
                        </a:lnSpc>
                        <a:spcBef>
                          <a:spcPts val="480"/>
                        </a:spcBef>
                        <a:spcAft>
                          <a:spcPts val="0"/>
                        </a:spcAft>
                      </a:pPr>
                      <a:r>
                        <a:rPr lang="fr-CA" sz="800" spc="-10" dirty="0" err="1">
                          <a:effectLst/>
                        </a:rPr>
                        <a:t>P</a:t>
                      </a:r>
                      <a:r>
                        <a:rPr lang="fr-CA" sz="800" spc="-5" dirty="0" err="1">
                          <a:effectLst/>
                        </a:rPr>
                        <a:t>ur</a:t>
                      </a:r>
                      <a:r>
                        <a:rPr lang="fr-CA" sz="800" spc="-10" dirty="0" err="1">
                          <a:effectLst/>
                        </a:rPr>
                        <a:t>chased</a:t>
                      </a:r>
                      <a:r>
                        <a:rPr lang="fr-CA" sz="800" spc="-80" dirty="0">
                          <a:effectLst/>
                        </a:rPr>
                        <a:t> </a:t>
                      </a:r>
                      <a:r>
                        <a:rPr lang="fr-CA" sz="800" dirty="0">
                          <a:effectLst/>
                        </a:rPr>
                        <a:t>in</a:t>
                      </a:r>
                      <a:r>
                        <a:rPr lang="fr-CA" sz="800" spc="-80" dirty="0">
                          <a:effectLst/>
                        </a:rPr>
                        <a:t> </a:t>
                      </a:r>
                      <a:r>
                        <a:rPr lang="fr-CA" sz="800" dirty="0">
                          <a:effectLst/>
                        </a:rPr>
                        <a:t>last</a:t>
                      </a:r>
                      <a:r>
                        <a:rPr lang="fr-CA" sz="800" spc="-75" dirty="0">
                          <a:effectLst/>
                        </a:rPr>
                        <a:t> </a:t>
                      </a:r>
                      <a:r>
                        <a:rPr lang="fr-CA" sz="800" dirty="0">
                          <a:effectLst/>
                        </a:rPr>
                        <a:t>6</a:t>
                      </a:r>
                      <a:r>
                        <a:rPr lang="fr-CA" sz="800" spc="-80" dirty="0">
                          <a:effectLst/>
                        </a:rPr>
                        <a:t> </a:t>
                      </a:r>
                      <a:r>
                        <a:rPr lang="fr-CA" sz="800" spc="-5" dirty="0" err="1">
                          <a:effectLst/>
                        </a:rPr>
                        <a:t>months</a:t>
                      </a:r>
                      <a:endParaRPr lang="en-CA" sz="1500" dirty="0">
                        <a:effectLst/>
                        <a:latin typeface="Times New Roman"/>
                        <a:ea typeface="Times New Roman"/>
                      </a:endParaRPr>
                    </a:p>
                  </a:txBody>
                  <a:tcPr marL="0" marR="0" marT="0" marB="0" anchor="ctr"/>
                </a:tc>
              </a:tr>
              <a:tr h="212795">
                <a:tc>
                  <a:txBody>
                    <a:bodyPr/>
                    <a:lstStyle/>
                    <a:p>
                      <a:pPr marL="78740" algn="ctr" eaLnBrk="0" hangingPunct="0">
                        <a:lnSpc>
                          <a:spcPct val="115000"/>
                        </a:lnSpc>
                        <a:spcBef>
                          <a:spcPts val="95"/>
                        </a:spcBef>
                        <a:spcAft>
                          <a:spcPts val="0"/>
                        </a:spcAft>
                      </a:pPr>
                      <a:r>
                        <a:rPr lang="fr-CA" sz="800" u="none" strike="noStrike" dirty="0">
                          <a:effectLst/>
                          <a:hlinkClick r:id="rId2"/>
                        </a:rPr>
                        <a:t>alex@gmail.com</a:t>
                      </a:r>
                      <a:endParaRPr lang="en-CA" sz="1500" dirty="0">
                        <a:effectLst/>
                        <a:latin typeface="Times New Roman"/>
                        <a:ea typeface="Times New Roman"/>
                      </a:endParaRPr>
                    </a:p>
                  </a:txBody>
                  <a:tcPr marL="0" marR="0" marT="0" marB="0" anchor="ctr"/>
                </a:tc>
                <a:tc>
                  <a:txBody>
                    <a:bodyPr/>
                    <a:lstStyle/>
                    <a:p>
                      <a:pPr marL="57150" algn="ctr" eaLnBrk="0" hangingPunct="0">
                        <a:lnSpc>
                          <a:spcPct val="115000"/>
                        </a:lnSpc>
                        <a:spcBef>
                          <a:spcPts val="150"/>
                        </a:spcBef>
                        <a:spcAft>
                          <a:spcPts val="0"/>
                        </a:spcAft>
                      </a:pPr>
                      <a:r>
                        <a:rPr lang="fr-CA" sz="800" spc="-5">
                          <a:effectLst/>
                        </a:rPr>
                        <a:t>123</a:t>
                      </a:r>
                      <a:r>
                        <a:rPr lang="fr-CA" sz="800" spc="30">
                          <a:effectLst/>
                        </a:rPr>
                        <a:t> </a:t>
                      </a:r>
                      <a:r>
                        <a:rPr lang="fr-CA" sz="800">
                          <a:effectLst/>
                        </a:rPr>
                        <a:t>Main</a:t>
                      </a:r>
                      <a:r>
                        <a:rPr lang="fr-CA" sz="800" spc="30">
                          <a:effectLst/>
                        </a:rPr>
                        <a:t> </a:t>
                      </a:r>
                      <a:r>
                        <a:rPr lang="fr-CA" sz="800">
                          <a:effectLst/>
                        </a:rPr>
                        <a:t>St.</a:t>
                      </a:r>
                      <a:endParaRPr lang="en-CA" sz="1500">
                        <a:effectLst/>
                        <a:latin typeface="Times New Roman"/>
                        <a:ea typeface="Times New Roman"/>
                      </a:endParaRPr>
                    </a:p>
                  </a:txBody>
                  <a:tcPr marL="0" marR="0" marT="0" marB="0" anchor="ctr"/>
                </a:tc>
                <a:tc>
                  <a:txBody>
                    <a:bodyPr/>
                    <a:lstStyle/>
                    <a:p>
                      <a:pPr marL="146685" algn="ctr" eaLnBrk="0" hangingPunct="0">
                        <a:lnSpc>
                          <a:spcPct val="115000"/>
                        </a:lnSpc>
                        <a:spcBef>
                          <a:spcPts val="150"/>
                        </a:spcBef>
                        <a:spcAft>
                          <a:spcPts val="0"/>
                        </a:spcAft>
                      </a:pPr>
                      <a:r>
                        <a:rPr lang="fr-CA" sz="800" dirty="0">
                          <a:effectLst/>
                        </a:rPr>
                        <a:t>$2,000</a:t>
                      </a:r>
                      <a:endParaRPr lang="en-CA" sz="1500" dirty="0">
                        <a:effectLst/>
                        <a:latin typeface="Times New Roman"/>
                        <a:ea typeface="Times New Roman"/>
                      </a:endParaRPr>
                    </a:p>
                  </a:txBody>
                  <a:tcPr marL="0" marR="0" marT="0" marB="0" anchor="ctr"/>
                </a:tc>
                <a:tc>
                  <a:txBody>
                    <a:bodyPr/>
                    <a:lstStyle/>
                    <a:p>
                      <a:pPr marL="464820" marR="494030" algn="ctr" eaLnBrk="0" hangingPunct="0">
                        <a:lnSpc>
                          <a:spcPct val="115000"/>
                        </a:lnSpc>
                        <a:spcBef>
                          <a:spcPts val="75"/>
                        </a:spcBef>
                        <a:spcAft>
                          <a:spcPts val="0"/>
                        </a:spcAft>
                      </a:pPr>
                      <a:r>
                        <a:rPr lang="fr-CA" sz="800" dirty="0">
                          <a:effectLst/>
                        </a:rPr>
                        <a:t>No</a:t>
                      </a:r>
                      <a:endParaRPr lang="en-CA" sz="1500" dirty="0">
                        <a:effectLst/>
                        <a:latin typeface="Times New Roman"/>
                        <a:ea typeface="Times New Roman"/>
                      </a:endParaRPr>
                    </a:p>
                  </a:txBody>
                  <a:tcPr marL="0" marR="0" marT="0" marB="0" anchor="ctr"/>
                </a:tc>
              </a:tr>
              <a:tr h="262890">
                <a:tc>
                  <a:txBody>
                    <a:bodyPr/>
                    <a:lstStyle/>
                    <a:p>
                      <a:pPr marL="77470" algn="ctr" eaLnBrk="0" hangingPunct="0">
                        <a:lnSpc>
                          <a:spcPct val="115000"/>
                        </a:lnSpc>
                        <a:spcBef>
                          <a:spcPts val="265"/>
                        </a:spcBef>
                        <a:spcAft>
                          <a:spcPts val="0"/>
                        </a:spcAft>
                      </a:pPr>
                      <a:r>
                        <a:rPr lang="fr-CA" sz="800" u="none" strike="noStrike">
                          <a:effectLst/>
                          <a:hlinkClick r:id="rId3"/>
                        </a:rPr>
                        <a:t>anne@gmail.com</a:t>
                      </a:r>
                      <a:endParaRPr lang="en-CA" sz="1500">
                        <a:effectLst/>
                        <a:latin typeface="Times New Roman"/>
                        <a:ea typeface="Times New Roman"/>
                      </a:endParaRPr>
                    </a:p>
                  </a:txBody>
                  <a:tcPr marL="0" marR="0" marT="0" marB="0" anchor="ctr"/>
                </a:tc>
                <a:tc>
                  <a:txBody>
                    <a:bodyPr/>
                    <a:lstStyle/>
                    <a:p>
                      <a:pPr marL="56515" algn="ctr" eaLnBrk="0" hangingPunct="0">
                        <a:lnSpc>
                          <a:spcPct val="115000"/>
                        </a:lnSpc>
                        <a:spcBef>
                          <a:spcPts val="265"/>
                        </a:spcBef>
                        <a:spcAft>
                          <a:spcPts val="0"/>
                        </a:spcAft>
                      </a:pPr>
                      <a:r>
                        <a:rPr lang="fr-CA" sz="800" spc="-5" dirty="0">
                          <a:effectLst/>
                        </a:rPr>
                        <a:t>1757</a:t>
                      </a:r>
                      <a:r>
                        <a:rPr lang="fr-CA" sz="800" spc="30" dirty="0">
                          <a:effectLst/>
                        </a:rPr>
                        <a:t> </a:t>
                      </a:r>
                      <a:r>
                        <a:rPr lang="fr-CA" sz="800" dirty="0" err="1">
                          <a:effectLst/>
                        </a:rPr>
                        <a:t>Elm</a:t>
                      </a:r>
                      <a:r>
                        <a:rPr lang="fr-CA" sz="800" spc="30" dirty="0">
                          <a:effectLst/>
                        </a:rPr>
                        <a:t> </a:t>
                      </a:r>
                      <a:r>
                        <a:rPr lang="fr-CA" sz="800" dirty="0">
                          <a:effectLst/>
                        </a:rPr>
                        <a:t>St.</a:t>
                      </a:r>
                      <a:endParaRPr lang="en-CA" sz="1500" dirty="0">
                        <a:effectLst/>
                        <a:latin typeface="Times New Roman"/>
                        <a:ea typeface="Times New Roman"/>
                      </a:endParaRPr>
                    </a:p>
                  </a:txBody>
                  <a:tcPr marL="0" marR="0" marT="0" marB="0" anchor="ctr"/>
                </a:tc>
                <a:tc>
                  <a:txBody>
                    <a:bodyPr/>
                    <a:lstStyle/>
                    <a:p>
                      <a:pPr marL="146050" algn="ctr" eaLnBrk="0" hangingPunct="0">
                        <a:lnSpc>
                          <a:spcPct val="115000"/>
                        </a:lnSpc>
                        <a:spcBef>
                          <a:spcPts val="265"/>
                        </a:spcBef>
                        <a:spcAft>
                          <a:spcPts val="0"/>
                        </a:spcAft>
                      </a:pPr>
                      <a:r>
                        <a:rPr lang="fr-CA" sz="800">
                          <a:effectLst/>
                        </a:rPr>
                        <a:t>$30,000</a:t>
                      </a:r>
                      <a:endParaRPr lang="en-CA" sz="1500">
                        <a:effectLst/>
                        <a:latin typeface="Times New Roman"/>
                        <a:ea typeface="Times New Roman"/>
                      </a:endParaRPr>
                    </a:p>
                  </a:txBody>
                  <a:tcPr marL="0" marR="0" marT="0" marB="0" anchor="ctr"/>
                </a:tc>
                <a:tc>
                  <a:txBody>
                    <a:bodyPr/>
                    <a:lstStyle/>
                    <a:p>
                      <a:pPr marL="464820" marR="494030" algn="ctr" eaLnBrk="0" hangingPunct="0">
                        <a:lnSpc>
                          <a:spcPct val="115000"/>
                        </a:lnSpc>
                        <a:spcBef>
                          <a:spcPts val="265"/>
                        </a:spcBef>
                        <a:spcAft>
                          <a:spcPts val="0"/>
                        </a:spcAft>
                      </a:pPr>
                      <a:r>
                        <a:rPr lang="fr-CA" sz="800" dirty="0">
                          <a:effectLst/>
                        </a:rPr>
                        <a:t>No</a:t>
                      </a:r>
                      <a:endParaRPr lang="en-CA" sz="1500" dirty="0">
                        <a:effectLst/>
                        <a:latin typeface="Times New Roman"/>
                        <a:ea typeface="Times New Roman"/>
                      </a:endParaRPr>
                    </a:p>
                  </a:txBody>
                  <a:tcPr marL="0" marR="0" marT="0" marB="0" anchor="ctr"/>
                </a:tc>
              </a:tr>
              <a:tr h="262890">
                <a:tc>
                  <a:txBody>
                    <a:bodyPr/>
                    <a:lstStyle/>
                    <a:p>
                      <a:pPr marL="82550" algn="ctr" eaLnBrk="0" hangingPunct="0">
                        <a:lnSpc>
                          <a:spcPct val="115000"/>
                        </a:lnSpc>
                        <a:spcBef>
                          <a:spcPts val="190"/>
                        </a:spcBef>
                        <a:spcAft>
                          <a:spcPts val="0"/>
                        </a:spcAft>
                      </a:pPr>
                      <a:r>
                        <a:rPr lang="fr-CA" sz="800" u="none" strike="noStrike">
                          <a:effectLst/>
                          <a:hlinkClick r:id="rId4"/>
                        </a:rPr>
                        <a:t>joe@hotmail.com</a:t>
                      </a:r>
                      <a:endParaRPr lang="en-CA" sz="1500">
                        <a:effectLst/>
                        <a:latin typeface="Times New Roman"/>
                        <a:ea typeface="Times New Roman"/>
                      </a:endParaRPr>
                    </a:p>
                  </a:txBody>
                  <a:tcPr marL="0" marR="0" marT="0" marB="0" anchor="ctr"/>
                </a:tc>
                <a:tc>
                  <a:txBody>
                    <a:bodyPr/>
                    <a:lstStyle/>
                    <a:p>
                      <a:pPr marL="64135" algn="ctr" eaLnBrk="0" hangingPunct="0">
                        <a:lnSpc>
                          <a:spcPct val="115000"/>
                        </a:lnSpc>
                        <a:spcBef>
                          <a:spcPts val="180"/>
                        </a:spcBef>
                        <a:spcAft>
                          <a:spcPts val="0"/>
                        </a:spcAft>
                      </a:pPr>
                      <a:r>
                        <a:rPr lang="fr-CA" sz="800" spc="-5" dirty="0">
                          <a:effectLst/>
                        </a:rPr>
                        <a:t>667</a:t>
                      </a:r>
                      <a:r>
                        <a:rPr lang="fr-CA" sz="800" spc="35" dirty="0">
                          <a:effectLst/>
                        </a:rPr>
                        <a:t> </a:t>
                      </a:r>
                      <a:r>
                        <a:rPr lang="fr-CA" sz="800" dirty="0">
                          <a:effectLst/>
                        </a:rPr>
                        <a:t>Mission</a:t>
                      </a:r>
                      <a:r>
                        <a:rPr lang="fr-CA" sz="800" spc="35" dirty="0">
                          <a:effectLst/>
                        </a:rPr>
                        <a:t> </a:t>
                      </a:r>
                      <a:r>
                        <a:rPr lang="fr-CA" sz="800" dirty="0">
                          <a:effectLst/>
                        </a:rPr>
                        <a:t>St.</a:t>
                      </a:r>
                      <a:endParaRPr lang="en-CA" sz="1500" dirty="0">
                        <a:effectLst/>
                        <a:latin typeface="Times New Roman"/>
                        <a:ea typeface="Times New Roman"/>
                      </a:endParaRPr>
                    </a:p>
                  </a:txBody>
                  <a:tcPr marL="0" marR="0" marT="0" marB="0" anchor="ctr"/>
                </a:tc>
                <a:tc>
                  <a:txBody>
                    <a:bodyPr/>
                    <a:lstStyle/>
                    <a:p>
                      <a:pPr marL="144780" algn="ctr" eaLnBrk="0" hangingPunct="0">
                        <a:lnSpc>
                          <a:spcPct val="115000"/>
                        </a:lnSpc>
                        <a:spcBef>
                          <a:spcPts val="180"/>
                        </a:spcBef>
                        <a:spcAft>
                          <a:spcPts val="0"/>
                        </a:spcAft>
                      </a:pPr>
                      <a:r>
                        <a:rPr lang="fr-CA" sz="800" dirty="0">
                          <a:effectLst/>
                        </a:rPr>
                        <a:t>$500</a:t>
                      </a:r>
                      <a:endParaRPr lang="en-CA" sz="1500" dirty="0">
                        <a:effectLst/>
                        <a:latin typeface="Times New Roman"/>
                        <a:ea typeface="Times New Roman"/>
                      </a:endParaRPr>
                    </a:p>
                  </a:txBody>
                  <a:tcPr marL="0" marR="0" marT="0" marB="0" anchor="ctr"/>
                </a:tc>
                <a:tc>
                  <a:txBody>
                    <a:bodyPr/>
                    <a:lstStyle/>
                    <a:p>
                      <a:pPr marL="465455" marR="493395" algn="ctr" eaLnBrk="0" hangingPunct="0">
                        <a:lnSpc>
                          <a:spcPct val="115000"/>
                        </a:lnSpc>
                        <a:spcBef>
                          <a:spcPts val="190"/>
                        </a:spcBef>
                        <a:spcAft>
                          <a:spcPts val="0"/>
                        </a:spcAft>
                      </a:pPr>
                      <a:r>
                        <a:rPr lang="fr-CA" sz="800" spc="-20" dirty="0" err="1">
                          <a:effectLst/>
                        </a:rPr>
                        <a:t>Yes</a:t>
                      </a:r>
                      <a:endParaRPr lang="en-CA" sz="1500" dirty="0">
                        <a:effectLst/>
                        <a:latin typeface="Times New Roman"/>
                        <a:ea typeface="Times New Roman"/>
                      </a:endParaRPr>
                    </a:p>
                  </a:txBody>
                  <a:tcPr marL="0" marR="0" marT="0" marB="0" anchor="ctr"/>
                </a:tc>
              </a:tr>
              <a:tr h="262890">
                <a:tc>
                  <a:txBody>
                    <a:bodyPr/>
                    <a:lstStyle/>
                    <a:p>
                      <a:pPr marL="76200" algn="ctr" eaLnBrk="0" hangingPunct="0">
                        <a:lnSpc>
                          <a:spcPct val="115000"/>
                        </a:lnSpc>
                        <a:spcBef>
                          <a:spcPts val="270"/>
                        </a:spcBef>
                        <a:spcAft>
                          <a:spcPts val="0"/>
                        </a:spcAft>
                      </a:pPr>
                      <a:r>
                        <a:rPr lang="fr-CA" sz="800" u="none" strike="noStrike">
                          <a:effectLst/>
                          <a:hlinkClick r:id="rId5"/>
                        </a:rPr>
                        <a:t>lisa@hotmail.com</a:t>
                      </a:r>
                      <a:endParaRPr lang="en-CA" sz="1500">
                        <a:effectLst/>
                        <a:latin typeface="Times New Roman"/>
                        <a:ea typeface="Times New Roman"/>
                      </a:endParaRPr>
                    </a:p>
                  </a:txBody>
                  <a:tcPr marL="0" marR="0" marT="0" marB="0" anchor="ctr"/>
                </a:tc>
                <a:tc>
                  <a:txBody>
                    <a:bodyPr/>
                    <a:lstStyle/>
                    <a:p>
                      <a:pPr marL="63500" algn="ctr" eaLnBrk="0" hangingPunct="0">
                        <a:lnSpc>
                          <a:spcPct val="115000"/>
                        </a:lnSpc>
                        <a:spcBef>
                          <a:spcPts val="270"/>
                        </a:spcBef>
                        <a:spcAft>
                          <a:spcPts val="0"/>
                        </a:spcAft>
                      </a:pPr>
                      <a:r>
                        <a:rPr lang="fr-CA" sz="800" spc="-10">
                          <a:effectLst/>
                        </a:rPr>
                        <a:t>20</a:t>
                      </a:r>
                      <a:r>
                        <a:rPr lang="fr-CA" sz="800" spc="30">
                          <a:effectLst/>
                        </a:rPr>
                        <a:t> </a:t>
                      </a:r>
                      <a:r>
                        <a:rPr lang="fr-CA" sz="800">
                          <a:effectLst/>
                        </a:rPr>
                        <a:t>Maiden</a:t>
                      </a:r>
                      <a:r>
                        <a:rPr lang="fr-CA" sz="800" spc="35">
                          <a:effectLst/>
                        </a:rPr>
                        <a:t> </a:t>
                      </a:r>
                      <a:r>
                        <a:rPr lang="fr-CA" sz="800">
                          <a:effectLst/>
                        </a:rPr>
                        <a:t>Ln.</a:t>
                      </a:r>
                      <a:endParaRPr lang="en-CA" sz="1500">
                        <a:effectLst/>
                        <a:latin typeface="Times New Roman"/>
                        <a:ea typeface="Times New Roman"/>
                      </a:endParaRPr>
                    </a:p>
                  </a:txBody>
                  <a:tcPr marL="0" marR="0" marT="0" marB="0" anchor="ctr"/>
                </a:tc>
                <a:tc>
                  <a:txBody>
                    <a:bodyPr/>
                    <a:lstStyle/>
                    <a:p>
                      <a:pPr marL="142875" algn="ctr" eaLnBrk="0" hangingPunct="0">
                        <a:lnSpc>
                          <a:spcPct val="115000"/>
                        </a:lnSpc>
                        <a:spcBef>
                          <a:spcPts val="270"/>
                        </a:spcBef>
                        <a:spcAft>
                          <a:spcPts val="0"/>
                        </a:spcAft>
                      </a:pPr>
                      <a:r>
                        <a:rPr lang="fr-CA" sz="800" dirty="0">
                          <a:effectLst/>
                        </a:rPr>
                        <a:t>$1500</a:t>
                      </a:r>
                      <a:endParaRPr lang="en-CA" sz="1500" dirty="0">
                        <a:effectLst/>
                        <a:latin typeface="Times New Roman"/>
                        <a:ea typeface="Times New Roman"/>
                      </a:endParaRPr>
                    </a:p>
                  </a:txBody>
                  <a:tcPr marL="0" marR="0" marT="0" marB="0" anchor="ctr"/>
                </a:tc>
                <a:tc>
                  <a:txBody>
                    <a:bodyPr/>
                    <a:lstStyle/>
                    <a:p>
                      <a:pPr marL="465455" marR="493395" algn="ctr" eaLnBrk="0" hangingPunct="0">
                        <a:lnSpc>
                          <a:spcPct val="115000"/>
                        </a:lnSpc>
                        <a:spcBef>
                          <a:spcPts val="270"/>
                        </a:spcBef>
                        <a:spcAft>
                          <a:spcPts val="0"/>
                        </a:spcAft>
                      </a:pPr>
                      <a:r>
                        <a:rPr lang="fr-CA" sz="800" dirty="0">
                          <a:effectLst/>
                        </a:rPr>
                        <a:t>No</a:t>
                      </a:r>
                      <a:endParaRPr lang="en-CA" sz="1500" dirty="0">
                        <a:effectLst/>
                        <a:latin typeface="Times New Roman"/>
                        <a:ea typeface="Times New Roman"/>
                      </a:endParaRPr>
                    </a:p>
                  </a:txBody>
                  <a:tcPr marL="0" marR="0" marT="0" marB="0" anchor="ctr"/>
                </a:tc>
              </a:tr>
              <a:tr h="262890">
                <a:tc>
                  <a:txBody>
                    <a:bodyPr/>
                    <a:lstStyle/>
                    <a:p>
                      <a:pPr marL="78105" algn="ctr" eaLnBrk="0" hangingPunct="0">
                        <a:lnSpc>
                          <a:spcPct val="115000"/>
                        </a:lnSpc>
                        <a:spcBef>
                          <a:spcPts val="155"/>
                        </a:spcBef>
                        <a:spcAft>
                          <a:spcPts val="0"/>
                        </a:spcAft>
                      </a:pPr>
                      <a:r>
                        <a:rPr lang="fr-CA" sz="800" u="none" strike="noStrike">
                          <a:effectLst/>
                          <a:hlinkClick r:id="rId6"/>
                        </a:rPr>
                        <a:t>gina@gmail.com</a:t>
                      </a:r>
                      <a:endParaRPr lang="en-CA" sz="1500">
                        <a:effectLst/>
                        <a:latin typeface="Times New Roman"/>
                        <a:ea typeface="Times New Roman"/>
                      </a:endParaRPr>
                    </a:p>
                  </a:txBody>
                  <a:tcPr marL="0" marR="0" marT="0" marB="0" anchor="ctr"/>
                </a:tc>
                <a:tc>
                  <a:txBody>
                    <a:bodyPr/>
                    <a:lstStyle/>
                    <a:p>
                      <a:pPr marL="59690" algn="ctr" eaLnBrk="0" hangingPunct="0">
                        <a:lnSpc>
                          <a:spcPct val="115000"/>
                        </a:lnSpc>
                        <a:spcBef>
                          <a:spcPts val="160"/>
                        </a:spcBef>
                        <a:spcAft>
                          <a:spcPts val="0"/>
                        </a:spcAft>
                      </a:pPr>
                      <a:r>
                        <a:rPr lang="fr-CA" sz="800" spc="-10" dirty="0">
                          <a:effectLst/>
                        </a:rPr>
                        <a:t>375</a:t>
                      </a:r>
                      <a:r>
                        <a:rPr lang="fr-CA" sz="800" spc="5" dirty="0">
                          <a:effectLst/>
                        </a:rPr>
                        <a:t> </a:t>
                      </a:r>
                      <a:r>
                        <a:rPr lang="fr-CA" sz="800" dirty="0">
                          <a:effectLst/>
                        </a:rPr>
                        <a:t>George</a:t>
                      </a:r>
                      <a:r>
                        <a:rPr lang="fr-CA" sz="800" spc="35" dirty="0">
                          <a:effectLst/>
                        </a:rPr>
                        <a:t> </a:t>
                      </a:r>
                      <a:r>
                        <a:rPr lang="fr-CA" sz="800" dirty="0">
                          <a:effectLst/>
                        </a:rPr>
                        <a:t>St.</a:t>
                      </a:r>
                      <a:endParaRPr lang="en-CA" sz="1500" dirty="0">
                        <a:effectLst/>
                        <a:latin typeface="Times New Roman"/>
                        <a:ea typeface="Times New Roman"/>
                      </a:endParaRPr>
                    </a:p>
                  </a:txBody>
                  <a:tcPr marL="0" marR="0" marT="0" marB="0" anchor="ctr"/>
                </a:tc>
                <a:tc>
                  <a:txBody>
                    <a:bodyPr/>
                    <a:lstStyle/>
                    <a:p>
                      <a:pPr marL="141605" algn="ctr" eaLnBrk="0" hangingPunct="0">
                        <a:lnSpc>
                          <a:spcPct val="115000"/>
                        </a:lnSpc>
                        <a:spcBef>
                          <a:spcPts val="145"/>
                        </a:spcBef>
                        <a:spcAft>
                          <a:spcPts val="0"/>
                        </a:spcAft>
                      </a:pPr>
                      <a:r>
                        <a:rPr lang="fr-CA" sz="800">
                          <a:effectLst/>
                        </a:rPr>
                        <a:t>$20,000</a:t>
                      </a:r>
                      <a:endParaRPr lang="en-CA" sz="1500">
                        <a:effectLst/>
                        <a:latin typeface="Times New Roman"/>
                        <a:ea typeface="Times New Roman"/>
                      </a:endParaRPr>
                    </a:p>
                  </a:txBody>
                  <a:tcPr marL="0" marR="0" marT="0" marB="0" anchor="ctr"/>
                </a:tc>
                <a:tc>
                  <a:txBody>
                    <a:bodyPr/>
                    <a:lstStyle/>
                    <a:p>
                      <a:pPr marL="464820" marR="494030" algn="ctr" eaLnBrk="0" hangingPunct="0">
                        <a:lnSpc>
                          <a:spcPct val="115000"/>
                        </a:lnSpc>
                        <a:spcBef>
                          <a:spcPts val="145"/>
                        </a:spcBef>
                        <a:spcAft>
                          <a:spcPts val="0"/>
                        </a:spcAft>
                      </a:pPr>
                      <a:r>
                        <a:rPr lang="fr-CA" sz="800" spc="-20" dirty="0" err="1">
                          <a:effectLst/>
                        </a:rPr>
                        <a:t>Yes</a:t>
                      </a:r>
                      <a:endParaRPr lang="en-CA" sz="1500" dirty="0">
                        <a:effectLst/>
                        <a:latin typeface="Times New Roman"/>
                        <a:ea typeface="Times New Roman"/>
                      </a:endParaRPr>
                    </a:p>
                  </a:txBody>
                  <a:tcPr marL="0" marR="0" marT="0" marB="0" anchor="ctr"/>
                </a:tc>
              </a:tr>
              <a:tr h="262890">
                <a:tc>
                  <a:txBody>
                    <a:bodyPr/>
                    <a:lstStyle/>
                    <a:p>
                      <a:pPr marL="77470" algn="ctr" eaLnBrk="0" hangingPunct="0">
                        <a:lnSpc>
                          <a:spcPct val="115000"/>
                        </a:lnSpc>
                        <a:spcBef>
                          <a:spcPts val="80"/>
                        </a:spcBef>
                        <a:spcAft>
                          <a:spcPts val="0"/>
                        </a:spcAft>
                      </a:pPr>
                      <a:r>
                        <a:rPr lang="fr-CA" sz="800" u="none" strike="noStrike">
                          <a:effectLst/>
                          <a:hlinkClick r:id="rId7"/>
                        </a:rPr>
                        <a:t>mark@gmail.com</a:t>
                      </a:r>
                      <a:endParaRPr lang="en-CA" sz="1500">
                        <a:effectLst/>
                        <a:latin typeface="Times New Roman"/>
                        <a:ea typeface="Times New Roman"/>
                      </a:endParaRPr>
                    </a:p>
                  </a:txBody>
                  <a:tcPr marL="0" marR="0" marT="0" marB="0" anchor="ctr"/>
                </a:tc>
                <a:tc>
                  <a:txBody>
                    <a:bodyPr/>
                    <a:lstStyle/>
                    <a:p>
                      <a:pPr marL="60325" algn="ctr" eaLnBrk="0" hangingPunct="0">
                        <a:lnSpc>
                          <a:spcPct val="115000"/>
                        </a:lnSpc>
                        <a:spcBef>
                          <a:spcPts val="185"/>
                        </a:spcBef>
                        <a:spcAft>
                          <a:spcPts val="0"/>
                        </a:spcAft>
                      </a:pPr>
                      <a:r>
                        <a:rPr lang="fr-CA" sz="800">
                          <a:effectLst/>
                        </a:rPr>
                        <a:t>598</a:t>
                      </a:r>
                      <a:r>
                        <a:rPr lang="fr-CA" sz="800" spc="20">
                          <a:effectLst/>
                        </a:rPr>
                        <a:t> </a:t>
                      </a:r>
                      <a:r>
                        <a:rPr lang="fr-CA" sz="800" spc="-10">
                          <a:effectLst/>
                        </a:rPr>
                        <a:t>Howard</a:t>
                      </a:r>
                      <a:r>
                        <a:rPr lang="fr-CA" sz="800">
                          <a:effectLst/>
                        </a:rPr>
                        <a:t> St.</a:t>
                      </a:r>
                      <a:endParaRPr lang="en-CA" sz="1500">
                        <a:effectLst/>
                        <a:latin typeface="Times New Roman"/>
                        <a:ea typeface="Times New Roman"/>
                      </a:endParaRPr>
                    </a:p>
                  </a:txBody>
                  <a:tcPr marL="0" marR="0" marT="0" marB="0" anchor="ctr"/>
                </a:tc>
                <a:tc>
                  <a:txBody>
                    <a:bodyPr/>
                    <a:lstStyle/>
                    <a:p>
                      <a:pPr marL="138430" algn="ctr" eaLnBrk="0" hangingPunct="0">
                        <a:lnSpc>
                          <a:spcPct val="115000"/>
                        </a:lnSpc>
                        <a:spcBef>
                          <a:spcPts val="170"/>
                        </a:spcBef>
                        <a:spcAft>
                          <a:spcPts val="0"/>
                        </a:spcAft>
                      </a:pPr>
                      <a:r>
                        <a:rPr lang="fr-CA" sz="800" dirty="0">
                          <a:effectLst/>
                        </a:rPr>
                        <a:t>$100,000</a:t>
                      </a:r>
                      <a:endParaRPr lang="en-CA" sz="1500" dirty="0">
                        <a:effectLst/>
                        <a:latin typeface="Times New Roman"/>
                        <a:ea typeface="Times New Roman"/>
                      </a:endParaRPr>
                    </a:p>
                  </a:txBody>
                  <a:tcPr marL="0" marR="0" marT="0" marB="0" anchor="ctr"/>
                </a:tc>
                <a:tc>
                  <a:txBody>
                    <a:bodyPr/>
                    <a:lstStyle/>
                    <a:p>
                      <a:pPr marL="465455" marR="493395" algn="ctr" eaLnBrk="0" hangingPunct="0">
                        <a:lnSpc>
                          <a:spcPct val="115000"/>
                        </a:lnSpc>
                        <a:spcBef>
                          <a:spcPts val="170"/>
                        </a:spcBef>
                        <a:spcAft>
                          <a:spcPts val="0"/>
                        </a:spcAft>
                      </a:pPr>
                      <a:r>
                        <a:rPr lang="fr-CA" sz="800" spc="-20" dirty="0" err="1">
                          <a:effectLst/>
                        </a:rPr>
                        <a:t>Yes</a:t>
                      </a:r>
                      <a:endParaRPr lang="en-CA" sz="1500" dirty="0">
                        <a:effectLst/>
                        <a:latin typeface="Times New Roman"/>
                        <a:ea typeface="Times New Roman"/>
                      </a:endParaRPr>
                    </a:p>
                  </a:txBody>
                  <a:tcPr marL="0" marR="0" marT="0" marB="0" anchor="ctr"/>
                </a:tc>
              </a:tr>
            </a:tbl>
          </a:graphicData>
        </a:graphic>
      </p:graphicFrame>
      <p:graphicFrame>
        <p:nvGraphicFramePr>
          <p:cNvPr id="20" name="Content Placeholder 5"/>
          <p:cNvGraphicFramePr>
            <a:graphicFrameLocks/>
          </p:cNvGraphicFramePr>
          <p:nvPr>
            <p:extLst>
              <p:ext uri="{D42A27DB-BD31-4B8C-83A1-F6EECF244321}">
                <p14:modId xmlns:p14="http://schemas.microsoft.com/office/powerpoint/2010/main" val="2650775927"/>
              </p:ext>
            </p:extLst>
          </p:nvPr>
        </p:nvGraphicFramePr>
        <p:xfrm>
          <a:off x="4147039" y="1788777"/>
          <a:ext cx="4879733" cy="2700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1"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7808" y="3019128"/>
            <a:ext cx="1339943" cy="64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9917" y="3851488"/>
            <a:ext cx="1278436" cy="80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64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p:cNvSpPr>
            <a:spLocks noGrp="1"/>
          </p:cNvSpPr>
          <p:nvPr>
            <p:ph type="title"/>
          </p:nvPr>
        </p:nvSpPr>
        <p:spPr>
          <a:xfrm>
            <a:off x="111244" y="124866"/>
            <a:ext cx="9032756" cy="978347"/>
          </a:xfrm>
          <a:noFill/>
        </p:spPr>
        <p:txBody>
          <a:bodyPr>
            <a:noAutofit/>
          </a:bodyPr>
          <a:lstStyle/>
          <a:p>
            <a:r>
              <a:rPr lang="en-CA" sz="2400" b="1" dirty="0" smtClean="0"/>
              <a:t>Uniquely </a:t>
            </a:r>
            <a:r>
              <a:rPr lang="en-CA" sz="2400" b="1" dirty="0"/>
              <a:t>Optimize Retargeting Campaigns</a:t>
            </a:r>
          </a:p>
        </p:txBody>
      </p:sp>
      <p:cxnSp>
        <p:nvCxnSpPr>
          <p:cNvPr id="24" name="Straight Connector 23"/>
          <p:cNvCxnSpPr/>
          <p:nvPr/>
        </p:nvCxnSpPr>
        <p:spPr>
          <a:xfrm>
            <a:off x="6177260" y="5583783"/>
            <a:ext cx="0" cy="416971"/>
          </a:xfrm>
          <a:prstGeom prst="line">
            <a:avLst/>
          </a:prstGeom>
          <a:ln>
            <a:solidFill>
              <a:srgbClr val="00AEDA"/>
            </a:solidFill>
          </a:ln>
        </p:spPr>
        <p:style>
          <a:lnRef idx="1">
            <a:schemeClr val="accent1"/>
          </a:lnRef>
          <a:fillRef idx="0">
            <a:schemeClr val="accent1"/>
          </a:fillRef>
          <a:effectRef idx="0">
            <a:schemeClr val="accent1"/>
          </a:effectRef>
          <a:fontRef idx="minor">
            <a:schemeClr val="tx1"/>
          </a:fontRef>
        </p:style>
      </p:cxnSp>
      <p:pic>
        <p:nvPicPr>
          <p:cNvPr id="10" name="Picture 2" descr="http://www.gdmdigital.com/images/uploads/infopage/Frequency-Capp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720483"/>
            <a:ext cx="3711998" cy="15978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Shot 2013-12-04 at 9.04.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753" y="1647965"/>
            <a:ext cx="4817030" cy="1848854"/>
          </a:xfrm>
          <a:prstGeom prst="rect">
            <a:avLst/>
          </a:prstGeom>
          <a:ln>
            <a:noFill/>
          </a:ln>
          <a:effectLst>
            <a:outerShdw blurRad="292100" dist="139700" dir="2700000" algn="tl" rotWithShape="0">
              <a:srgbClr val="333333">
                <a:alpha val="65000"/>
              </a:srgbClr>
            </a:outerShdw>
          </a:effectLst>
        </p:spPr>
      </p:pic>
      <p:sp>
        <p:nvSpPr>
          <p:cNvPr id="15" name="Content Placeholder 1"/>
          <p:cNvSpPr txBox="1">
            <a:spLocks/>
          </p:cNvSpPr>
          <p:nvPr/>
        </p:nvSpPr>
        <p:spPr>
          <a:xfrm>
            <a:off x="315239" y="1782437"/>
            <a:ext cx="2520279" cy="3428765"/>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1350" b="1" dirty="0">
                <a:solidFill>
                  <a:srgbClr val="0070C0"/>
                </a:solidFill>
              </a:rPr>
              <a:t>Building Customizable </a:t>
            </a:r>
            <a:r>
              <a:rPr lang="en-US" sz="1350" b="1" dirty="0" err="1">
                <a:solidFill>
                  <a:srgbClr val="0070C0"/>
                </a:solidFill>
              </a:rPr>
              <a:t>Recency</a:t>
            </a:r>
            <a:r>
              <a:rPr lang="en-US" sz="1350" b="1" dirty="0">
                <a:solidFill>
                  <a:srgbClr val="0070C0"/>
                </a:solidFill>
              </a:rPr>
              <a:t> Schedules</a:t>
            </a:r>
          </a:p>
          <a:p>
            <a:pPr marL="0" lvl="1" indent="0">
              <a:buNone/>
            </a:pPr>
            <a:r>
              <a:rPr lang="en-US" sz="1350" b="1" dirty="0"/>
              <a:t>Bidding higher/lower for recent/older prospects</a:t>
            </a:r>
            <a:endParaRPr lang="en-US" sz="1350" b="1" dirty="0">
              <a:latin typeface="Trebuchet MS" pitchFamily="34" charset="0"/>
            </a:endParaRPr>
          </a:p>
          <a:p>
            <a:pPr marL="135731" indent="-135731">
              <a:buNone/>
            </a:pPr>
            <a:endParaRPr lang="en-US" sz="1350" b="1" dirty="0"/>
          </a:p>
          <a:p>
            <a:pPr marL="0" indent="0">
              <a:buNone/>
            </a:pPr>
            <a:r>
              <a:rPr lang="en-US" sz="1350" b="1" dirty="0" err="1">
                <a:solidFill>
                  <a:srgbClr val="0070C0"/>
                </a:solidFill>
              </a:rPr>
              <a:t>Recency</a:t>
            </a:r>
            <a:r>
              <a:rPr lang="en-US" sz="1350" b="1" dirty="0">
                <a:solidFill>
                  <a:srgbClr val="0070C0"/>
                </a:solidFill>
              </a:rPr>
              <a:t> Flexibility </a:t>
            </a:r>
          </a:p>
          <a:p>
            <a:pPr marL="0" lvl="1" indent="0">
              <a:buNone/>
            </a:pPr>
            <a:r>
              <a:rPr lang="en-US" sz="1350" b="1" dirty="0" err="1"/>
              <a:t>Recency</a:t>
            </a:r>
            <a:r>
              <a:rPr lang="en-US" sz="1350" b="1" dirty="0"/>
              <a:t> capping: Avoid displaying ads to users 30+ days after they visit your website</a:t>
            </a:r>
          </a:p>
          <a:p>
            <a:pPr marL="0" indent="0">
              <a:buNone/>
            </a:pPr>
            <a:endParaRPr lang="en-US" sz="1350" b="1" dirty="0">
              <a:solidFill>
                <a:srgbClr val="2088CA"/>
              </a:solidFill>
            </a:endParaRPr>
          </a:p>
          <a:p>
            <a:pPr marL="0" indent="0">
              <a:buNone/>
            </a:pPr>
            <a:r>
              <a:rPr lang="en-US" sz="1350" b="1" dirty="0">
                <a:solidFill>
                  <a:srgbClr val="0070C0"/>
                </a:solidFill>
              </a:rPr>
              <a:t>Frequency Capping </a:t>
            </a:r>
          </a:p>
          <a:p>
            <a:pPr marL="0" lvl="1" indent="0">
              <a:buNone/>
            </a:pPr>
            <a:r>
              <a:rPr lang="en-US" sz="1350" b="1" dirty="0"/>
              <a:t>Controls how many Retargeted Impressions are being delivered to the User in a Specific Time Period </a:t>
            </a:r>
          </a:p>
          <a:p>
            <a:pPr marL="135731" lvl="1" indent="-135731">
              <a:buNone/>
            </a:pPr>
            <a:endParaRPr lang="en-US" sz="1200" b="1" dirty="0"/>
          </a:p>
        </p:txBody>
      </p:sp>
    </p:spTree>
    <p:extLst>
      <p:ext uri="{BB962C8B-B14F-4D97-AF65-F5344CB8AC3E}">
        <p14:creationId xmlns:p14="http://schemas.microsoft.com/office/powerpoint/2010/main" val="5157005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woman screamin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50309"/>
            <a:ext cx="8416653" cy="5923977"/>
          </a:xfrm>
          <a:prstGeom prst="rect">
            <a:avLst/>
          </a:prstGeom>
        </p:spPr>
      </p:pic>
      <p:pic>
        <p:nvPicPr>
          <p:cNvPr id="4" name="Picture 3" descr="1_backgroun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53044" y="166874"/>
            <a:ext cx="2900725" cy="6016684"/>
          </a:xfrm>
          <a:prstGeom prst="rect">
            <a:avLst/>
          </a:prstGeom>
        </p:spPr>
      </p:pic>
      <p:pic>
        <p:nvPicPr>
          <p:cNvPr id="15" name="Picture 14" descr="1_background.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43030" y="729436"/>
            <a:ext cx="510738" cy="4879816"/>
          </a:xfrm>
          <a:prstGeom prst="rect">
            <a:avLst/>
          </a:prstGeom>
        </p:spPr>
      </p:pic>
      <p:sp>
        <p:nvSpPr>
          <p:cNvPr id="19" name="TextBox 18"/>
          <p:cNvSpPr txBox="1"/>
          <p:nvPr/>
        </p:nvSpPr>
        <p:spPr>
          <a:xfrm>
            <a:off x="6155953" y="386253"/>
            <a:ext cx="2890956"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pc="100" dirty="0" smtClean="0">
                <a:solidFill>
                  <a:srgbClr val="03A549"/>
                </a:solidFill>
                <a:latin typeface="Akkurat"/>
                <a:cs typeface="Akkurat"/>
              </a:rPr>
              <a:t>Stop </a:t>
            </a:r>
            <a:br>
              <a:rPr lang="en-US" spc="100" dirty="0" smtClean="0">
                <a:solidFill>
                  <a:srgbClr val="03A549"/>
                </a:solidFill>
                <a:latin typeface="Akkurat"/>
                <a:cs typeface="Akkurat"/>
              </a:rPr>
            </a:br>
            <a:r>
              <a:rPr lang="en-US" spc="100" dirty="0" smtClean="0">
                <a:solidFill>
                  <a:srgbClr val="03A549"/>
                </a:solidFill>
                <a:latin typeface="Akkurat"/>
                <a:cs typeface="Akkurat"/>
              </a:rPr>
              <a:t>Retargeting Burnout</a:t>
            </a:r>
            <a:endParaRPr lang="en-US" spc="100" dirty="0">
              <a:solidFill>
                <a:srgbClr val="03A549"/>
              </a:solidFill>
              <a:latin typeface="Akkurat"/>
              <a:cs typeface="Akkurat"/>
            </a:endParaRPr>
          </a:p>
        </p:txBody>
      </p:sp>
      <p:cxnSp>
        <p:nvCxnSpPr>
          <p:cNvPr id="20" name="Straight Connector 19"/>
          <p:cNvCxnSpPr/>
          <p:nvPr/>
        </p:nvCxnSpPr>
        <p:spPr>
          <a:xfrm>
            <a:off x="6447593" y="1813137"/>
            <a:ext cx="2511627" cy="0"/>
          </a:xfrm>
          <a:prstGeom prst="line">
            <a:avLst/>
          </a:prstGeom>
          <a:ln>
            <a:solidFill>
              <a:srgbClr val="2088CA"/>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447593" y="2250595"/>
            <a:ext cx="2511627" cy="1200329"/>
          </a:xfrm>
          <a:prstGeom prst="rect">
            <a:avLst/>
          </a:prstGeom>
          <a:noFill/>
        </p:spPr>
        <p:txBody>
          <a:bodyPr wrap="square" rtlCol="0">
            <a:spAutoFit/>
          </a:bodyPr>
          <a:lstStyle/>
          <a:p>
            <a:r>
              <a:rPr lang="en-US" sz="1200" dirty="0" smtClean="0">
                <a:solidFill>
                  <a:srgbClr val="FFFFFF"/>
                </a:solidFill>
                <a:latin typeface="Akkurat-Light"/>
                <a:cs typeface="Akkurat-Light"/>
              </a:rPr>
              <a:t>Avoid retargeting systems that pummel users with ads, wasting an advertiser’s money </a:t>
            </a:r>
            <a:br>
              <a:rPr lang="en-US" sz="1200" dirty="0" smtClean="0">
                <a:solidFill>
                  <a:srgbClr val="FFFFFF"/>
                </a:solidFill>
                <a:latin typeface="Akkurat-Light"/>
                <a:cs typeface="Akkurat-Light"/>
              </a:rPr>
            </a:br>
            <a:r>
              <a:rPr lang="en-US" sz="1200" dirty="0" smtClean="0">
                <a:solidFill>
                  <a:srgbClr val="FFFFFF"/>
                </a:solidFill>
                <a:latin typeface="Akkurat-Light"/>
                <a:cs typeface="Akkurat-Light"/>
              </a:rPr>
              <a:t>on users who have already converted and causing them to feel “followed”</a:t>
            </a:r>
            <a:endParaRPr lang="en-US" sz="1200" dirty="0">
              <a:solidFill>
                <a:srgbClr val="FFFFFF"/>
              </a:solidFill>
              <a:latin typeface="Akkurat-Light"/>
              <a:cs typeface="Akkurat-Light"/>
            </a:endParaRPr>
          </a:p>
        </p:txBody>
      </p:sp>
      <p:grpSp>
        <p:nvGrpSpPr>
          <p:cNvPr id="14" name="Group 13"/>
          <p:cNvGrpSpPr/>
          <p:nvPr/>
        </p:nvGrpSpPr>
        <p:grpSpPr>
          <a:xfrm rot="1650235">
            <a:off x="4621773" y="2477371"/>
            <a:ext cx="1281951" cy="1431339"/>
            <a:chOff x="4900555" y="1782358"/>
            <a:chExt cx="1281951" cy="1073504"/>
          </a:xfrm>
          <a:effectLst>
            <a:outerShdw blurRad="50800" dist="38100" dir="5400000" algn="t" rotWithShape="0">
              <a:prstClr val="black">
                <a:alpha val="40000"/>
              </a:prstClr>
            </a:outerShdw>
          </a:effectLst>
        </p:grpSpPr>
        <p:pic>
          <p:nvPicPr>
            <p:cNvPr id="48" name="Picture 47"/>
            <p:cNvPicPr>
              <a:picLocks noChangeAspect="1"/>
            </p:cNvPicPr>
            <p:nvPr/>
          </p:nvPicPr>
          <p:blipFill>
            <a:blip r:embed="rId6"/>
            <a:stretch>
              <a:fillRect/>
            </a:stretch>
          </p:blipFill>
          <p:spPr>
            <a:xfrm rot="19393845" flipH="1">
              <a:off x="4900555" y="1782358"/>
              <a:ext cx="1281951" cy="1073504"/>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5231958" y="2009265"/>
              <a:ext cx="825924" cy="438582"/>
            </a:xfrm>
            <a:prstGeom prst="rect">
              <a:avLst/>
            </a:prstGeom>
            <a:noFill/>
          </p:spPr>
          <p:txBody>
            <a:bodyPr wrap="square" rtlCol="0">
              <a:spAutoFit/>
            </a:bodyPr>
            <a:lstStyle/>
            <a:p>
              <a:pPr algn="ctr"/>
              <a:r>
                <a:rPr lang="en-US" sz="1600" dirty="0" smtClean="0">
                  <a:solidFill>
                    <a:schemeClr val="bg1"/>
                  </a:solidFill>
                  <a:latin typeface="Akkurat"/>
                  <a:cs typeface="Akkurat"/>
                </a:rPr>
                <a:t>SHOE SALE!</a:t>
              </a:r>
              <a:endParaRPr lang="en-US" sz="1600" dirty="0">
                <a:solidFill>
                  <a:schemeClr val="bg1"/>
                </a:solidFill>
                <a:latin typeface="Akkurat"/>
                <a:cs typeface="Akkurat"/>
              </a:endParaRPr>
            </a:p>
          </p:txBody>
        </p:sp>
      </p:grpSp>
      <p:grpSp>
        <p:nvGrpSpPr>
          <p:cNvPr id="13" name="Group 12"/>
          <p:cNvGrpSpPr/>
          <p:nvPr/>
        </p:nvGrpSpPr>
        <p:grpSpPr>
          <a:xfrm>
            <a:off x="3511418" y="3144448"/>
            <a:ext cx="1053558" cy="1176331"/>
            <a:chOff x="4230976" y="2358336"/>
            <a:chExt cx="1053558" cy="882248"/>
          </a:xfrm>
          <a:effectLst>
            <a:outerShdw blurRad="50800" dist="38100" dir="5400000" algn="t" rotWithShape="0">
              <a:prstClr val="black">
                <a:alpha val="40000"/>
              </a:prstClr>
            </a:outerShdw>
          </a:effectLst>
        </p:grpSpPr>
        <p:pic>
          <p:nvPicPr>
            <p:cNvPr id="7" name="Picture 6"/>
            <p:cNvPicPr>
              <a:picLocks noChangeAspect="1"/>
            </p:cNvPicPr>
            <p:nvPr/>
          </p:nvPicPr>
          <p:blipFill>
            <a:blip r:embed="rId6"/>
            <a:stretch>
              <a:fillRect/>
            </a:stretch>
          </p:blipFill>
          <p:spPr>
            <a:xfrm>
              <a:off x="4230976" y="2358336"/>
              <a:ext cx="1053558" cy="882248"/>
            </a:xfrm>
            <a:prstGeom prst="rect">
              <a:avLst/>
            </a:prstGeom>
            <a:effectLst>
              <a:outerShdw blurRad="50800" dist="38100" dir="5400000" algn="t" rotWithShape="0">
                <a:prstClr val="black">
                  <a:alpha val="40000"/>
                </a:prstClr>
              </a:outerShdw>
            </a:effectLst>
          </p:spPr>
        </p:pic>
        <p:sp>
          <p:nvSpPr>
            <p:cNvPr id="51" name="TextBox 50"/>
            <p:cNvSpPr txBox="1"/>
            <p:nvPr/>
          </p:nvSpPr>
          <p:spPr>
            <a:xfrm rot="20396506">
              <a:off x="4245584" y="2600971"/>
              <a:ext cx="825924" cy="346249"/>
            </a:xfrm>
            <a:prstGeom prst="rect">
              <a:avLst/>
            </a:prstGeom>
            <a:noFill/>
          </p:spPr>
          <p:txBody>
            <a:bodyPr wrap="square" rtlCol="0">
              <a:spAutoFit/>
            </a:bodyPr>
            <a:lstStyle/>
            <a:p>
              <a:pPr algn="ctr"/>
              <a:r>
                <a:rPr lang="en-US" sz="1200" dirty="0" smtClean="0">
                  <a:solidFill>
                    <a:schemeClr val="bg1"/>
                  </a:solidFill>
                  <a:latin typeface="Akkurat"/>
                  <a:cs typeface="Akkurat"/>
                </a:rPr>
                <a:t>SHOE SALE!</a:t>
              </a:r>
              <a:endParaRPr lang="en-US" sz="1200" dirty="0">
                <a:solidFill>
                  <a:schemeClr val="bg1"/>
                </a:solidFill>
                <a:latin typeface="Akkurat"/>
                <a:cs typeface="Akkurat"/>
              </a:endParaRPr>
            </a:p>
          </p:txBody>
        </p:sp>
      </p:grpSp>
      <p:grpSp>
        <p:nvGrpSpPr>
          <p:cNvPr id="9" name="Group 8"/>
          <p:cNvGrpSpPr/>
          <p:nvPr/>
        </p:nvGrpSpPr>
        <p:grpSpPr>
          <a:xfrm rot="611126">
            <a:off x="3014105" y="4612330"/>
            <a:ext cx="870709" cy="972175"/>
            <a:chOff x="3544341" y="3382688"/>
            <a:chExt cx="1053558" cy="882248"/>
          </a:xfrm>
          <a:effectLst>
            <a:outerShdw blurRad="50800" dist="38100" dir="5400000" algn="t" rotWithShape="0">
              <a:prstClr val="black">
                <a:alpha val="40000"/>
              </a:prstClr>
            </a:outerShdw>
          </a:effectLst>
        </p:grpSpPr>
        <p:pic>
          <p:nvPicPr>
            <p:cNvPr id="50" name="Picture 49"/>
            <p:cNvPicPr>
              <a:picLocks noChangeAspect="1"/>
            </p:cNvPicPr>
            <p:nvPr/>
          </p:nvPicPr>
          <p:blipFill>
            <a:blip r:embed="rId6"/>
            <a:stretch>
              <a:fillRect/>
            </a:stretch>
          </p:blipFill>
          <p:spPr>
            <a:xfrm rot="19618769">
              <a:off x="3544341" y="3382688"/>
              <a:ext cx="1053558" cy="882248"/>
            </a:xfrm>
            <a:prstGeom prst="rect">
              <a:avLst/>
            </a:prstGeom>
            <a:effectLst>
              <a:outerShdw blurRad="50800" dist="38100" dir="5400000" algn="t" rotWithShape="0">
                <a:prstClr val="black">
                  <a:alpha val="40000"/>
                </a:prstClr>
              </a:outerShdw>
            </a:effectLst>
          </p:spPr>
        </p:pic>
        <p:sp>
          <p:nvSpPr>
            <p:cNvPr id="52" name="TextBox 51"/>
            <p:cNvSpPr txBox="1"/>
            <p:nvPr/>
          </p:nvSpPr>
          <p:spPr>
            <a:xfrm rot="1221201">
              <a:off x="3588396" y="3656583"/>
              <a:ext cx="825924" cy="418961"/>
            </a:xfrm>
            <a:prstGeom prst="rect">
              <a:avLst/>
            </a:prstGeom>
            <a:noFill/>
          </p:spPr>
          <p:txBody>
            <a:bodyPr wrap="square" rtlCol="0">
              <a:spAutoFit/>
            </a:bodyPr>
            <a:lstStyle/>
            <a:p>
              <a:pPr algn="ctr"/>
              <a:r>
                <a:rPr lang="en-US" sz="1200" dirty="0" smtClean="0">
                  <a:solidFill>
                    <a:schemeClr val="bg1"/>
                  </a:solidFill>
                  <a:latin typeface="Akkurat"/>
                  <a:cs typeface="Akkurat"/>
                </a:rPr>
                <a:t>SHOE SALE!</a:t>
              </a:r>
              <a:endParaRPr lang="en-US" sz="1200" dirty="0">
                <a:solidFill>
                  <a:schemeClr val="bg1"/>
                </a:solidFill>
                <a:latin typeface="Akkurat"/>
                <a:cs typeface="Akkurat"/>
              </a:endParaRPr>
            </a:p>
          </p:txBody>
        </p:sp>
      </p:grpSp>
      <p:grpSp>
        <p:nvGrpSpPr>
          <p:cNvPr id="56" name="Group 55"/>
          <p:cNvGrpSpPr/>
          <p:nvPr/>
        </p:nvGrpSpPr>
        <p:grpSpPr>
          <a:xfrm>
            <a:off x="4334393" y="4742619"/>
            <a:ext cx="882248" cy="1404744"/>
            <a:chOff x="5071508" y="3556964"/>
            <a:chExt cx="882248" cy="1053558"/>
          </a:xfrm>
          <a:effectLst>
            <a:outerShdw blurRad="50800" dist="38100" dir="5400000" algn="t" rotWithShape="0">
              <a:prstClr val="black">
                <a:alpha val="40000"/>
              </a:prstClr>
            </a:outerShdw>
          </a:effectLst>
        </p:grpSpPr>
        <p:pic>
          <p:nvPicPr>
            <p:cNvPr id="49" name="Picture 48"/>
            <p:cNvPicPr>
              <a:picLocks noChangeAspect="1"/>
            </p:cNvPicPr>
            <p:nvPr/>
          </p:nvPicPr>
          <p:blipFill>
            <a:blip r:embed="rId6"/>
            <a:stretch>
              <a:fillRect/>
            </a:stretch>
          </p:blipFill>
          <p:spPr>
            <a:xfrm rot="5400000" flipH="1">
              <a:off x="4985853" y="3642619"/>
              <a:ext cx="1053558" cy="882248"/>
            </a:xfrm>
            <a:prstGeom prst="rect">
              <a:avLst/>
            </a:prstGeom>
            <a:effectLst>
              <a:outerShdw blurRad="50800" dist="38100" dir="5400000" algn="t" rotWithShape="0">
                <a:prstClr val="black">
                  <a:alpha val="40000"/>
                </a:prstClr>
              </a:outerShdw>
            </a:effectLst>
          </p:spPr>
        </p:pic>
        <p:sp>
          <p:nvSpPr>
            <p:cNvPr id="53" name="TextBox 52"/>
            <p:cNvSpPr txBox="1"/>
            <p:nvPr/>
          </p:nvSpPr>
          <p:spPr>
            <a:xfrm rot="20630446">
              <a:off x="5126010" y="4033814"/>
              <a:ext cx="825924" cy="346249"/>
            </a:xfrm>
            <a:prstGeom prst="rect">
              <a:avLst/>
            </a:prstGeom>
            <a:noFill/>
          </p:spPr>
          <p:txBody>
            <a:bodyPr wrap="square" rtlCol="0">
              <a:spAutoFit/>
            </a:bodyPr>
            <a:lstStyle/>
            <a:p>
              <a:pPr algn="ctr"/>
              <a:r>
                <a:rPr lang="en-US" sz="1200" dirty="0" smtClean="0">
                  <a:solidFill>
                    <a:schemeClr val="bg1"/>
                  </a:solidFill>
                  <a:latin typeface="Akkurat"/>
                  <a:cs typeface="Akkurat"/>
                </a:rPr>
                <a:t>SHOE SALE!</a:t>
              </a:r>
              <a:endParaRPr lang="en-US" sz="1200" dirty="0">
                <a:solidFill>
                  <a:schemeClr val="bg1"/>
                </a:solidFill>
                <a:latin typeface="Akkurat"/>
                <a:cs typeface="Akkurat"/>
              </a:endParaRPr>
            </a:p>
          </p:txBody>
        </p:sp>
      </p:grpSp>
      <p:grpSp>
        <p:nvGrpSpPr>
          <p:cNvPr id="18" name="Group 17"/>
          <p:cNvGrpSpPr/>
          <p:nvPr/>
        </p:nvGrpSpPr>
        <p:grpSpPr>
          <a:xfrm>
            <a:off x="4561262" y="4117361"/>
            <a:ext cx="825924" cy="807892"/>
            <a:chOff x="5298377" y="3088020"/>
            <a:chExt cx="825924" cy="605919"/>
          </a:xfrm>
          <a:effectLst>
            <a:outerShdw blurRad="50800" dist="38100" dir="5400000" algn="t" rotWithShape="0">
              <a:prstClr val="black">
                <a:alpha val="40000"/>
              </a:prstClr>
            </a:outerShdw>
          </a:effectLst>
        </p:grpSpPr>
        <p:pic>
          <p:nvPicPr>
            <p:cNvPr id="54" name="Picture 53"/>
            <p:cNvPicPr>
              <a:picLocks noChangeAspect="1"/>
            </p:cNvPicPr>
            <p:nvPr/>
          </p:nvPicPr>
          <p:blipFill>
            <a:blip r:embed="rId6"/>
            <a:stretch>
              <a:fillRect/>
            </a:stretch>
          </p:blipFill>
          <p:spPr>
            <a:xfrm rot="2888574" flipH="1">
              <a:off x="5372689" y="3137282"/>
              <a:ext cx="605919" cy="507396"/>
            </a:xfrm>
            <a:prstGeom prst="rect">
              <a:avLst/>
            </a:prstGeom>
            <a:effectLst>
              <a:outerShdw blurRad="50800" dist="38100" dir="5400000" algn="t" rotWithShape="0">
                <a:prstClr val="black">
                  <a:alpha val="40000"/>
                </a:prstClr>
              </a:outerShdw>
            </a:effectLst>
          </p:spPr>
        </p:pic>
        <p:sp>
          <p:nvSpPr>
            <p:cNvPr id="55" name="TextBox 54"/>
            <p:cNvSpPr txBox="1"/>
            <p:nvPr/>
          </p:nvSpPr>
          <p:spPr>
            <a:xfrm rot="900000">
              <a:off x="5298377" y="3275378"/>
              <a:ext cx="825924" cy="276999"/>
            </a:xfrm>
            <a:prstGeom prst="rect">
              <a:avLst/>
            </a:prstGeom>
            <a:noFill/>
          </p:spPr>
          <p:txBody>
            <a:bodyPr wrap="square" rtlCol="0">
              <a:spAutoFit/>
            </a:bodyPr>
            <a:lstStyle/>
            <a:p>
              <a:pPr algn="ctr"/>
              <a:r>
                <a:rPr lang="en-US" sz="900" dirty="0" smtClean="0">
                  <a:solidFill>
                    <a:schemeClr val="bg1"/>
                  </a:solidFill>
                  <a:latin typeface="Akkurat"/>
                  <a:cs typeface="Akkurat"/>
                </a:rPr>
                <a:t>SHOE </a:t>
              </a:r>
            </a:p>
            <a:p>
              <a:pPr algn="ctr"/>
              <a:r>
                <a:rPr lang="en-US" sz="900" dirty="0" smtClean="0">
                  <a:solidFill>
                    <a:schemeClr val="bg1"/>
                  </a:solidFill>
                  <a:latin typeface="Akkurat"/>
                  <a:cs typeface="Akkurat"/>
                </a:rPr>
                <a:t>SALE!</a:t>
              </a:r>
              <a:endParaRPr lang="en-US" sz="900" dirty="0">
                <a:solidFill>
                  <a:schemeClr val="bg1"/>
                </a:solidFill>
                <a:latin typeface="Akkurat"/>
                <a:cs typeface="Akkurat"/>
              </a:endParaRPr>
            </a:p>
          </p:txBody>
        </p:sp>
      </p:grpSp>
      <p:grpSp>
        <p:nvGrpSpPr>
          <p:cNvPr id="61" name="Group 60"/>
          <p:cNvGrpSpPr/>
          <p:nvPr/>
        </p:nvGrpSpPr>
        <p:grpSpPr>
          <a:xfrm>
            <a:off x="3143840" y="386254"/>
            <a:ext cx="2753748" cy="1521159"/>
            <a:chOff x="3143840" y="289690"/>
            <a:chExt cx="2753748" cy="1140869"/>
          </a:xfrm>
        </p:grpSpPr>
        <p:sp>
          <p:nvSpPr>
            <p:cNvPr id="59" name="Rounded Rectangular Callout 58"/>
            <p:cNvSpPr/>
            <p:nvPr/>
          </p:nvSpPr>
          <p:spPr>
            <a:xfrm>
              <a:off x="3143840" y="289690"/>
              <a:ext cx="2753748" cy="1140869"/>
            </a:xfrm>
            <a:prstGeom prst="wedgeRoundRectCallout">
              <a:avLst>
                <a:gd name="adj1" fmla="val -53406"/>
                <a:gd name="adj2" fmla="val 124779"/>
                <a:gd name="adj3" fmla="val 16667"/>
              </a:avLst>
            </a:prstGeom>
            <a:solidFill>
              <a:srgbClr val="2088CA"/>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3143840" y="452957"/>
              <a:ext cx="2753747" cy="623248"/>
            </a:xfrm>
            <a:prstGeom prst="rect">
              <a:avLst/>
            </a:prstGeom>
            <a:noFill/>
          </p:spPr>
          <p:txBody>
            <a:bodyPr wrap="square" rtlCol="0">
              <a:spAutoFit/>
            </a:bodyPr>
            <a:lstStyle/>
            <a:p>
              <a:pPr algn="ctr"/>
              <a:r>
                <a:rPr lang="en-US" sz="2400" dirty="0" smtClean="0">
                  <a:solidFill>
                    <a:srgbClr val="FFFFFF"/>
                  </a:solidFill>
                  <a:latin typeface="Akkurat"/>
                  <a:cs typeface="Akkurat"/>
                </a:rPr>
                <a:t>I ALREADY HAVE THOSE SHOES!!!</a:t>
              </a:r>
              <a:endParaRPr lang="en-US" sz="2400" dirty="0">
                <a:solidFill>
                  <a:srgbClr val="FFFFFF"/>
                </a:solidFill>
                <a:latin typeface="Akkurat"/>
                <a:cs typeface="Akkurat"/>
              </a:endParaRPr>
            </a:p>
          </p:txBody>
        </p:sp>
      </p:grpSp>
    </p:spTree>
    <p:extLst>
      <p:ext uri="{BB962C8B-B14F-4D97-AF65-F5344CB8AC3E}">
        <p14:creationId xmlns:p14="http://schemas.microsoft.com/office/powerpoint/2010/main" val="2751019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300"/>
                                  </p:stCondLst>
                                  <p:childTnLst>
                                    <p:set>
                                      <p:cBhvr>
                                        <p:cTn id="10" dur="1" fill="hold">
                                          <p:stCondLst>
                                            <p:cond delay="0"/>
                                          </p:stCondLst>
                                        </p:cTn>
                                        <p:tgtEl>
                                          <p:spTgt spid="56"/>
                                        </p:tgtEl>
                                        <p:attrNameLst>
                                          <p:attrName>style.visibility</p:attrName>
                                        </p:attrNameLst>
                                      </p:cBhvr>
                                      <p:to>
                                        <p:strVal val="visible"/>
                                      </p:to>
                                    </p:set>
                                    <p:anim calcmode="lin" valueType="num">
                                      <p:cBhvr>
                                        <p:cTn id="11" dur="500" fill="hold"/>
                                        <p:tgtEl>
                                          <p:spTgt spid="56"/>
                                        </p:tgtEl>
                                        <p:attrNameLst>
                                          <p:attrName>ppt_w</p:attrName>
                                        </p:attrNameLst>
                                      </p:cBhvr>
                                      <p:tavLst>
                                        <p:tav tm="0">
                                          <p:val>
                                            <p:fltVal val="0"/>
                                          </p:val>
                                        </p:tav>
                                        <p:tav tm="100000">
                                          <p:val>
                                            <p:strVal val="#ppt_w"/>
                                          </p:val>
                                        </p:tav>
                                      </p:tavLst>
                                    </p:anim>
                                    <p:anim calcmode="lin" valueType="num">
                                      <p:cBhvr>
                                        <p:cTn id="12" dur="500" fill="hold"/>
                                        <p:tgtEl>
                                          <p:spTgt spid="5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6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9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12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par>
                          <p:cTn id="25" fill="hold">
                            <p:stCondLst>
                              <p:cond delay="1700"/>
                            </p:stCondLst>
                            <p:childTnLst>
                              <p:par>
                                <p:cTn id="26" presetID="22" presetClass="entr" presetSubtype="4"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down)">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DISPLAY</a:t>
            </a:r>
            <a:endParaRPr lang="en-US" dirty="0"/>
          </a:p>
        </p:txBody>
      </p:sp>
      <p:sp>
        <p:nvSpPr>
          <p:cNvPr id="5" name="Content Placeholder 4"/>
          <p:cNvSpPr>
            <a:spLocks noGrp="1"/>
          </p:cNvSpPr>
          <p:nvPr>
            <p:ph idx="1"/>
          </p:nvPr>
        </p:nvSpPr>
        <p:spPr/>
        <p:txBody>
          <a:bodyPr/>
          <a:lstStyle/>
          <a:p>
            <a:r>
              <a:rPr lang="en-US" dirty="0" smtClean="0"/>
              <a:t>Prospecting Strategies</a:t>
            </a:r>
            <a:endParaRPr lang="en-US" dirty="0"/>
          </a:p>
        </p:txBody>
      </p:sp>
    </p:spTree>
    <p:extLst>
      <p:ext uri="{BB962C8B-B14F-4D97-AF65-F5344CB8AC3E}">
        <p14:creationId xmlns:p14="http://schemas.microsoft.com/office/powerpoint/2010/main" val="2693158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57251"/>
            <a:ext cx="8229600" cy="566531"/>
          </a:xfrm>
        </p:spPr>
        <p:txBody>
          <a:bodyPr>
            <a:noAutofit/>
          </a:bodyPr>
          <a:lstStyle/>
          <a:p>
            <a:r>
              <a:rPr lang="en-US" sz="2700" b="1" dirty="0"/>
              <a:t>When to Use Prospecting Strategies</a:t>
            </a:r>
            <a:endParaRPr lang="en-CA" sz="2700" dirty="0"/>
          </a:p>
        </p:txBody>
      </p:sp>
      <p:sp>
        <p:nvSpPr>
          <p:cNvPr id="3" name="Content Placeholder 2"/>
          <p:cNvSpPr>
            <a:spLocks noGrp="1"/>
          </p:cNvSpPr>
          <p:nvPr>
            <p:ph idx="1"/>
          </p:nvPr>
        </p:nvSpPr>
        <p:spPr>
          <a:xfrm>
            <a:off x="340820" y="1565414"/>
            <a:ext cx="5220123" cy="3906078"/>
          </a:xfrm>
        </p:spPr>
        <p:txBody>
          <a:bodyPr>
            <a:noAutofit/>
          </a:bodyPr>
          <a:lstStyle/>
          <a:p>
            <a:pPr>
              <a:spcAft>
                <a:spcPts val="1350"/>
              </a:spcAft>
              <a:buClr>
                <a:srgbClr val="0070C0"/>
              </a:buClr>
              <a:buSzPct val="170000"/>
              <a:buFont typeface="Wingdings" panose="05000000000000000000" pitchFamily="2" charset="2"/>
              <a:buChar char="ü"/>
            </a:pPr>
            <a:r>
              <a:rPr lang="en-US" sz="1350" dirty="0"/>
              <a:t>When a Campaign’s Goal is to Create Brand Awareness </a:t>
            </a:r>
          </a:p>
          <a:p>
            <a:pPr>
              <a:spcAft>
                <a:spcPts val="1350"/>
              </a:spcAft>
              <a:buClr>
                <a:srgbClr val="0070C0"/>
              </a:buClr>
              <a:buSzPct val="170000"/>
              <a:buFont typeface="Wingdings" panose="05000000000000000000" pitchFamily="2" charset="2"/>
              <a:buChar char="ü"/>
            </a:pPr>
            <a:r>
              <a:rPr lang="en-US" sz="1350" dirty="0"/>
              <a:t>When a Client’s Site has fewer than 20,000 Estimated </a:t>
            </a:r>
            <a:r>
              <a:rPr lang="en-US" sz="1350" dirty="0" err="1"/>
              <a:t>Uniques</a:t>
            </a:r>
            <a:r>
              <a:rPr lang="en-US" sz="1350" dirty="0"/>
              <a:t> per month. Prospecting New Users helps build the Retargeting Pool via Targeted Traffic</a:t>
            </a:r>
          </a:p>
          <a:p>
            <a:pPr>
              <a:spcAft>
                <a:spcPts val="1350"/>
              </a:spcAft>
              <a:buClr>
                <a:srgbClr val="0070C0"/>
              </a:buClr>
              <a:buSzPct val="170000"/>
              <a:buFont typeface="Wingdings" panose="05000000000000000000" pitchFamily="2" charset="2"/>
              <a:buChar char="ü"/>
            </a:pPr>
            <a:r>
              <a:rPr lang="en-US" sz="1350" dirty="0"/>
              <a:t>When Client’s KPI’s focus mainly on CTR and </a:t>
            </a:r>
            <a:r>
              <a:rPr lang="en-US" sz="1350" dirty="0" err="1"/>
              <a:t>eCPC</a:t>
            </a:r>
            <a:r>
              <a:rPr lang="en-US" sz="1350" dirty="0"/>
              <a:t>,  Branding is a Key Element</a:t>
            </a:r>
          </a:p>
          <a:p>
            <a:pPr>
              <a:spcAft>
                <a:spcPts val="1350"/>
              </a:spcAft>
              <a:buClr>
                <a:srgbClr val="0070C0"/>
              </a:buClr>
              <a:buSzPct val="170000"/>
              <a:buFont typeface="Wingdings" panose="05000000000000000000" pitchFamily="2" charset="2"/>
              <a:buChar char="ü"/>
            </a:pPr>
            <a:r>
              <a:rPr lang="en-US" sz="1350" dirty="0"/>
              <a:t>When a Campaign’s Measurement is CPM focused</a:t>
            </a:r>
          </a:p>
          <a:p>
            <a:pPr>
              <a:spcAft>
                <a:spcPts val="1350"/>
              </a:spcAft>
              <a:buClr>
                <a:srgbClr val="0070C0"/>
              </a:buClr>
              <a:buSzPct val="170000"/>
              <a:buFont typeface="Wingdings" panose="05000000000000000000" pitchFamily="2" charset="2"/>
              <a:buChar char="ü"/>
            </a:pPr>
            <a:r>
              <a:rPr lang="en-US" sz="1350" dirty="0"/>
              <a:t>When a Campaign Requires a plethora of Clicks to the Site</a:t>
            </a:r>
          </a:p>
          <a:p>
            <a:pPr>
              <a:spcAft>
                <a:spcPts val="1350"/>
              </a:spcAft>
              <a:buClr>
                <a:srgbClr val="0070C0"/>
              </a:buClr>
              <a:buSzPct val="170000"/>
              <a:buFont typeface="Wingdings" panose="05000000000000000000" pitchFamily="2" charset="2"/>
              <a:buChar char="ü"/>
            </a:pPr>
            <a:r>
              <a:rPr lang="en-US" sz="1350" dirty="0"/>
              <a:t>When a Campaign Requires very Specific Audiences </a:t>
            </a:r>
            <a:r>
              <a:rPr lang="en-US" sz="1350" dirty="0" err="1"/>
              <a:t>ie</a:t>
            </a:r>
            <a:r>
              <a:rPr lang="en-US" sz="1350" dirty="0"/>
              <a:t>: Targeting Interests, Age, Gender, Edu, etc.</a:t>
            </a:r>
          </a:p>
          <a:p>
            <a:pPr>
              <a:spcAft>
                <a:spcPts val="1350"/>
              </a:spcAft>
              <a:buClr>
                <a:srgbClr val="0070C0"/>
              </a:buClr>
              <a:buSzPct val="170000"/>
              <a:buFont typeface="Wingdings" panose="05000000000000000000" pitchFamily="2" charset="2"/>
              <a:buChar char="ü"/>
            </a:pPr>
            <a:r>
              <a:rPr lang="en-US" sz="1350" dirty="0"/>
              <a:t>When a Campaign Requires a Specific Site/White List</a:t>
            </a:r>
          </a:p>
          <a:p>
            <a:endParaRPr lang="fr-CA" sz="1350" dirty="0"/>
          </a:p>
        </p:txBody>
      </p:sp>
      <p:pic>
        <p:nvPicPr>
          <p:cNvPr id="6" name="Picture 2" descr="C:\Users\mcoletta.ACQUISIO\Pictures\images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922" y="2040019"/>
            <a:ext cx="3456626" cy="258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736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84" y="316012"/>
            <a:ext cx="9014216" cy="561113"/>
          </a:xfrm>
          <a:noFill/>
        </p:spPr>
        <p:txBody>
          <a:bodyPr anchor="b">
            <a:noAutofit/>
          </a:bodyPr>
          <a:lstStyle/>
          <a:p>
            <a:r>
              <a:rPr lang="en-US" sz="2700" b="1" dirty="0"/>
              <a:t>Prospecting Strategies</a:t>
            </a:r>
            <a:endParaRPr lang="fr-CA" sz="2700" b="1" dirty="0"/>
          </a:p>
        </p:txBody>
      </p:sp>
      <p:graphicFrame>
        <p:nvGraphicFramePr>
          <p:cNvPr id="9" name="Diagram 8"/>
          <p:cNvGraphicFramePr/>
          <p:nvPr>
            <p:extLst>
              <p:ext uri="{D42A27DB-BD31-4B8C-83A1-F6EECF244321}">
                <p14:modId xmlns:p14="http://schemas.microsoft.com/office/powerpoint/2010/main" val="3467647642"/>
              </p:ext>
            </p:extLst>
          </p:nvPr>
        </p:nvGraphicFramePr>
        <p:xfrm>
          <a:off x="204248" y="1003300"/>
          <a:ext cx="8645554"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0909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_backgroun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03955"/>
            <a:ext cx="9144000" cy="5896165"/>
          </a:xfrm>
          <a:prstGeom prst="rect">
            <a:avLst/>
          </a:prstGeom>
        </p:spPr>
      </p:pic>
      <p:pic>
        <p:nvPicPr>
          <p:cNvPr id="119" name="Picture 118" descr="1_backgroun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194685"/>
            <a:ext cx="4571999" cy="588689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l="45026"/>
          <a:stretch/>
        </p:blipFill>
        <p:spPr>
          <a:xfrm>
            <a:off x="-1" y="289063"/>
            <a:ext cx="4035425" cy="5783246"/>
          </a:xfrm>
          <a:prstGeom prst="rect">
            <a:avLst/>
          </a:prstGeom>
        </p:spPr>
      </p:pic>
      <p:cxnSp>
        <p:nvCxnSpPr>
          <p:cNvPr id="8" name="Straight Connector 7"/>
          <p:cNvCxnSpPr>
            <a:stCxn id="19" idx="6"/>
          </p:cNvCxnSpPr>
          <p:nvPr/>
        </p:nvCxnSpPr>
        <p:spPr>
          <a:xfrm flipV="1">
            <a:off x="2178162" y="2296935"/>
            <a:ext cx="3172393" cy="5952"/>
          </a:xfrm>
          <a:prstGeom prst="line">
            <a:avLst/>
          </a:prstGeom>
          <a:ln>
            <a:solidFill>
              <a:srgbClr val="2088CA"/>
            </a:solidFill>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1621016" y="2089545"/>
            <a:ext cx="311086" cy="414780"/>
          </a:xfrm>
          <a:prstGeom prst="ellipse">
            <a:avLst/>
          </a:prstGeom>
          <a:noFill/>
          <a:ln w="28575" cmpd="sng">
            <a:solidFill>
              <a:srgbClr val="FFFFFF">
                <a:alpha val="7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908817" y="1090776"/>
            <a:ext cx="3898366" cy="0"/>
          </a:xfrm>
          <a:prstGeom prst="line">
            <a:avLst/>
          </a:prstGeom>
          <a:ln>
            <a:solidFill>
              <a:srgbClr val="2088CA"/>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72000" y="293534"/>
            <a:ext cx="4572000" cy="584776"/>
          </a:xfrm>
          <a:prstGeom prst="rect">
            <a:avLst/>
          </a:prstGeom>
          <a:noFill/>
          <a:effectLst/>
        </p:spPr>
        <p:txBody>
          <a:bodyPr wrap="square" rtlCol="0">
            <a:spAutoFit/>
          </a:bodyPr>
          <a:lstStyle/>
          <a:p>
            <a:pPr algn="ctr"/>
            <a:r>
              <a:rPr lang="en-US" sz="2000" spc="100" dirty="0" smtClean="0">
                <a:solidFill>
                  <a:srgbClr val="03A549"/>
                </a:solidFill>
                <a:latin typeface="Akkurat-Light"/>
                <a:cs typeface="Akkurat-Light"/>
              </a:rPr>
              <a:t>Radial Targeting:</a:t>
            </a:r>
          </a:p>
          <a:p>
            <a:pPr algn="ctr"/>
            <a:r>
              <a:rPr lang="en-US" sz="1200" spc="100" dirty="0" smtClean="0">
                <a:solidFill>
                  <a:srgbClr val="03A549"/>
                </a:solidFill>
                <a:latin typeface="Akkurat-Light"/>
                <a:cs typeface="Akkurat-Light"/>
              </a:rPr>
              <a:t>Proximity is a Huge Driver for Offline Sales</a:t>
            </a:r>
            <a:endParaRPr lang="en-US" sz="1200" spc="100" dirty="0">
              <a:solidFill>
                <a:srgbClr val="03A549"/>
              </a:solidFill>
              <a:latin typeface="Akkurat-Light"/>
              <a:cs typeface="Akkurat-Light"/>
            </a:endParaRPr>
          </a:p>
        </p:txBody>
      </p:sp>
      <p:sp>
        <p:nvSpPr>
          <p:cNvPr id="10" name="TextBox 9"/>
          <p:cNvSpPr txBox="1"/>
          <p:nvPr/>
        </p:nvSpPr>
        <p:spPr>
          <a:xfrm>
            <a:off x="5406072" y="1767419"/>
            <a:ext cx="3171470" cy="523220"/>
          </a:xfrm>
          <a:prstGeom prst="rect">
            <a:avLst/>
          </a:prstGeom>
          <a:noFill/>
        </p:spPr>
        <p:txBody>
          <a:bodyPr wrap="square" rtlCol="0">
            <a:spAutoFit/>
          </a:bodyPr>
          <a:lstStyle/>
          <a:p>
            <a:r>
              <a:rPr lang="en-US" sz="1400" dirty="0" smtClean="0">
                <a:latin typeface="Akkurat-Light"/>
                <a:cs typeface="Akkurat-Light"/>
              </a:rPr>
              <a:t>Mexican restaurant chain with one location near Boston</a:t>
            </a:r>
            <a:endParaRPr lang="en-US" sz="1400" dirty="0">
              <a:latin typeface="Akkurat-Light"/>
              <a:cs typeface="Akkurat-Light"/>
            </a:endParaRPr>
          </a:p>
        </p:txBody>
      </p:sp>
      <p:sp>
        <p:nvSpPr>
          <p:cNvPr id="28" name="TextBox 27"/>
          <p:cNvSpPr txBox="1"/>
          <p:nvPr/>
        </p:nvSpPr>
        <p:spPr>
          <a:xfrm>
            <a:off x="5406072" y="3072362"/>
            <a:ext cx="3401111" cy="307777"/>
          </a:xfrm>
          <a:prstGeom prst="rect">
            <a:avLst/>
          </a:prstGeom>
          <a:noFill/>
        </p:spPr>
        <p:txBody>
          <a:bodyPr wrap="square" rtlCol="0">
            <a:spAutoFit/>
          </a:bodyPr>
          <a:lstStyle/>
          <a:p>
            <a:r>
              <a:rPr lang="en-US" sz="1400" dirty="0" smtClean="0">
                <a:latin typeface="Akkurat-Light"/>
                <a:cs typeface="Akkurat-Light"/>
              </a:rPr>
              <a:t>Agency was targeting at DMA level</a:t>
            </a:r>
            <a:endParaRPr lang="en-US" sz="1400" dirty="0">
              <a:latin typeface="Akkurat-Light"/>
              <a:cs typeface="Akkurat-Light"/>
            </a:endParaRPr>
          </a:p>
        </p:txBody>
      </p:sp>
      <p:sp>
        <p:nvSpPr>
          <p:cNvPr id="29" name="TextBox 28"/>
          <p:cNvSpPr txBox="1"/>
          <p:nvPr/>
        </p:nvSpPr>
        <p:spPr>
          <a:xfrm>
            <a:off x="5406072" y="4090047"/>
            <a:ext cx="3401111" cy="523220"/>
          </a:xfrm>
          <a:prstGeom prst="rect">
            <a:avLst/>
          </a:prstGeom>
          <a:noFill/>
        </p:spPr>
        <p:txBody>
          <a:bodyPr wrap="square" rtlCol="0">
            <a:spAutoFit/>
          </a:bodyPr>
          <a:lstStyle/>
          <a:p>
            <a:r>
              <a:rPr lang="en-US" sz="1400" dirty="0">
                <a:latin typeface="Akkurat-Light"/>
                <a:cs typeface="Akkurat-Light"/>
              </a:rPr>
              <a:t>T</a:t>
            </a:r>
            <a:r>
              <a:rPr lang="en-US" sz="1400" dirty="0" smtClean="0">
                <a:latin typeface="Akkurat-Light"/>
                <a:cs typeface="Akkurat-Light"/>
              </a:rPr>
              <a:t>arget 10-mile radius of zip codes instead</a:t>
            </a:r>
            <a:endParaRPr lang="en-US" sz="1400" dirty="0">
              <a:latin typeface="Akkurat-Light"/>
              <a:cs typeface="Akkurat-Light"/>
            </a:endParaRPr>
          </a:p>
        </p:txBody>
      </p:sp>
      <p:cxnSp>
        <p:nvCxnSpPr>
          <p:cNvPr id="30" name="Straight Connector 29"/>
          <p:cNvCxnSpPr/>
          <p:nvPr/>
        </p:nvCxnSpPr>
        <p:spPr>
          <a:xfrm flipV="1">
            <a:off x="5406073" y="1802178"/>
            <a:ext cx="1" cy="670765"/>
          </a:xfrm>
          <a:prstGeom prst="line">
            <a:avLst/>
          </a:prstGeom>
          <a:ln>
            <a:solidFill>
              <a:srgbClr val="2088CA"/>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406073" y="2995879"/>
            <a:ext cx="1" cy="670765"/>
          </a:xfrm>
          <a:prstGeom prst="line">
            <a:avLst/>
          </a:prstGeom>
          <a:ln>
            <a:solidFill>
              <a:srgbClr val="2088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406073" y="4116908"/>
            <a:ext cx="1" cy="670765"/>
          </a:xfrm>
          <a:prstGeom prst="line">
            <a:avLst/>
          </a:prstGeom>
          <a:ln>
            <a:solidFill>
              <a:srgbClr val="2088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214109" y="5422776"/>
            <a:ext cx="423092" cy="564123"/>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52023" y="5604965"/>
            <a:ext cx="2998604" cy="253916"/>
          </a:xfrm>
          <a:prstGeom prst="rect">
            <a:avLst/>
          </a:prstGeom>
          <a:noFill/>
        </p:spPr>
        <p:txBody>
          <a:bodyPr wrap="square" rtlCol="0">
            <a:spAutoFit/>
          </a:bodyPr>
          <a:lstStyle/>
          <a:p>
            <a:r>
              <a:rPr lang="en-US" sz="1050" dirty="0" smtClean="0">
                <a:solidFill>
                  <a:schemeClr val="bg1"/>
                </a:solidFill>
                <a:latin typeface="Akkurat-Light"/>
                <a:cs typeface="Akkurat-Light"/>
              </a:rPr>
              <a:t>= 10 Mile Radius</a:t>
            </a:r>
            <a:endParaRPr lang="en-US" sz="1050" dirty="0">
              <a:solidFill>
                <a:schemeClr val="bg1"/>
              </a:solidFill>
              <a:latin typeface="Akkurat-Light"/>
              <a:cs typeface="Akkurat-Light"/>
            </a:endParaRPr>
          </a:p>
        </p:txBody>
      </p:sp>
      <p:sp>
        <p:nvSpPr>
          <p:cNvPr id="18" name="Oval 17"/>
          <p:cNvSpPr/>
          <p:nvPr/>
        </p:nvSpPr>
        <p:spPr>
          <a:xfrm>
            <a:off x="1503152" y="1932392"/>
            <a:ext cx="546814" cy="729083"/>
          </a:xfrm>
          <a:prstGeom prst="ellipse">
            <a:avLst/>
          </a:prstGeom>
          <a:noFill/>
          <a:ln w="19050" cmpd="sng">
            <a:solidFill>
              <a:srgbClr val="FFFFFF">
                <a:alpha val="6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374957" y="1767419"/>
            <a:ext cx="803204" cy="1070936"/>
          </a:xfrm>
          <a:prstGeom prst="ellipse">
            <a:avLst/>
          </a:prstGeom>
          <a:noFill/>
          <a:ln w="12700" cmpd="sng">
            <a:solidFill>
              <a:srgbClr val="FFFFFF">
                <a:alpha val="43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06071" y="5299416"/>
            <a:ext cx="3401111" cy="307777"/>
          </a:xfrm>
          <a:prstGeom prst="rect">
            <a:avLst/>
          </a:prstGeom>
          <a:noFill/>
        </p:spPr>
        <p:txBody>
          <a:bodyPr wrap="square" rtlCol="0">
            <a:spAutoFit/>
          </a:bodyPr>
          <a:lstStyle/>
          <a:p>
            <a:r>
              <a:rPr lang="en-US" sz="1400" dirty="0" smtClean="0">
                <a:latin typeface="Akkurat-Light"/>
                <a:cs typeface="Akkurat-Light"/>
              </a:rPr>
              <a:t>Result?  357% improvement in CPA!</a:t>
            </a:r>
            <a:endParaRPr lang="en-US" sz="1400" dirty="0">
              <a:latin typeface="Akkurat-Light"/>
              <a:cs typeface="Akkurat-Light"/>
            </a:endParaRPr>
          </a:p>
        </p:txBody>
      </p:sp>
    </p:spTree>
    <p:extLst>
      <p:ext uri="{BB962C8B-B14F-4D97-AF65-F5344CB8AC3E}">
        <p14:creationId xmlns:p14="http://schemas.microsoft.com/office/powerpoint/2010/main" val="2215759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16" presetClass="entr" presetSubtype="4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outHorizontal)">
                                      <p:cBhvr>
                                        <p:cTn id="23" dur="500"/>
                                        <p:tgtEl>
                                          <p:spTgt spid="3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6" presetClass="entr" presetSubtype="42"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Horizontal)">
                                      <p:cBhvr>
                                        <p:cTn id="31" dur="500"/>
                                        <p:tgtEl>
                                          <p:spTgt spid="3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16" presetClass="entr" presetSubtype="42"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outHorizontal)">
                                      <p:cBhvr>
                                        <p:cTn id="39" dur="500"/>
                                        <p:tgtEl>
                                          <p:spTgt spid="3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28" grpId="0"/>
      <p:bldP spid="29" grpId="0"/>
      <p:bldP spid="18" grpId="0" animBg="1"/>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Agenda</a:t>
            </a:r>
            <a:endParaRPr lang="en-CA" dirty="0"/>
          </a:p>
        </p:txBody>
      </p:sp>
      <p:sp>
        <p:nvSpPr>
          <p:cNvPr id="5" name="Content Placeholder 4"/>
          <p:cNvSpPr>
            <a:spLocks noGrp="1"/>
          </p:cNvSpPr>
          <p:nvPr>
            <p:ph idx="1"/>
          </p:nvPr>
        </p:nvSpPr>
        <p:spPr/>
        <p:txBody>
          <a:bodyPr/>
          <a:lstStyle/>
          <a:p>
            <a:r>
              <a:rPr lang="en-CA" dirty="0" smtClean="0"/>
              <a:t>What’s with all the acronyms?</a:t>
            </a:r>
          </a:p>
          <a:p>
            <a:r>
              <a:rPr lang="en-CA" dirty="0" smtClean="0"/>
              <a:t>Flavors of Retargeting</a:t>
            </a:r>
          </a:p>
          <a:p>
            <a:r>
              <a:rPr lang="en-CA" dirty="0" smtClean="0"/>
              <a:t>Prospecting Strategies</a:t>
            </a:r>
            <a:endParaRPr lang="en-CA" dirty="0"/>
          </a:p>
          <a:p>
            <a:r>
              <a:rPr lang="en-CA" dirty="0" smtClean="0"/>
              <a:t>Advanced Video Advertising</a:t>
            </a:r>
          </a:p>
          <a:p>
            <a:r>
              <a:rPr lang="en-CA" dirty="0" smtClean="0"/>
              <a:t>Case Study</a:t>
            </a:r>
          </a:p>
        </p:txBody>
      </p:sp>
    </p:spTree>
    <p:extLst>
      <p:ext uri="{BB962C8B-B14F-4D97-AF65-F5344CB8AC3E}">
        <p14:creationId xmlns:p14="http://schemas.microsoft.com/office/powerpoint/2010/main" val="17274319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_backgroun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9060"/>
            <a:ext cx="9144000" cy="5961060"/>
          </a:xfrm>
          <a:prstGeom prst="rect">
            <a:avLst/>
          </a:prstGeom>
        </p:spPr>
      </p:pic>
      <p:pic>
        <p:nvPicPr>
          <p:cNvPr id="15" name="Picture 14" descr="1_backgroun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3030" y="729436"/>
            <a:ext cx="510738" cy="4879816"/>
          </a:xfrm>
          <a:prstGeom prst="rect">
            <a:avLst/>
          </a:prstGeom>
        </p:spPr>
      </p:pic>
      <p:sp>
        <p:nvSpPr>
          <p:cNvPr id="19" name="TextBox 18"/>
          <p:cNvSpPr txBox="1"/>
          <p:nvPr/>
        </p:nvSpPr>
        <p:spPr>
          <a:xfrm>
            <a:off x="0" y="386253"/>
            <a:ext cx="9144000" cy="40011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2000" spc="100" dirty="0" smtClean="0">
                <a:solidFill>
                  <a:srgbClr val="03A549"/>
                </a:solidFill>
                <a:latin typeface="Akkurat"/>
                <a:cs typeface="Akkurat"/>
              </a:rPr>
              <a:t>IP Targeting to Businesses</a:t>
            </a:r>
            <a:endParaRPr lang="en-US" sz="2000" spc="100" dirty="0">
              <a:solidFill>
                <a:srgbClr val="03A549"/>
              </a:solidFill>
              <a:latin typeface="Akkurat"/>
              <a:cs typeface="Akkurat"/>
            </a:endParaRPr>
          </a:p>
        </p:txBody>
      </p:sp>
      <p:cxnSp>
        <p:nvCxnSpPr>
          <p:cNvPr id="20" name="Straight Connector 19"/>
          <p:cNvCxnSpPr/>
          <p:nvPr/>
        </p:nvCxnSpPr>
        <p:spPr>
          <a:xfrm>
            <a:off x="2681591" y="1090776"/>
            <a:ext cx="3780821" cy="0"/>
          </a:xfrm>
          <a:prstGeom prst="line">
            <a:avLst/>
          </a:prstGeom>
          <a:ln>
            <a:solidFill>
              <a:srgbClr val="2088CA"/>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7" name="Picture 2" descr="http://comefortheride.com/wp-content/uploads/2008/03/racks.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11953" y="1741685"/>
            <a:ext cx="1235276" cy="1646523"/>
          </a:xfrm>
          <a:prstGeom prst="ellipse">
            <a:avLst/>
          </a:prstGeom>
          <a:ln w="38100" cmpd="sng">
            <a:solidFill>
              <a:srgbClr val="2088CA"/>
            </a:solidFill>
          </a:ln>
          <a:effectLst>
            <a:outerShdw blurRad="50800" dist="38100" dir="5400000" algn="t" rotWithShape="0">
              <a:prstClr val="black">
                <a:alpha val="40000"/>
              </a:prstClr>
            </a:outerShdw>
          </a:effectLst>
        </p:spPr>
      </p:pic>
      <p:pic>
        <p:nvPicPr>
          <p:cNvPr id="48" name="Picture 2"/>
          <p:cNvPicPr>
            <a:picLocks noChangeAspect="1" noChangeArrowheads="1"/>
          </p:cNvPicPr>
          <p:nvPr/>
        </p:nvPicPr>
        <p:blipFill>
          <a:blip r:embed="rId6" cstate="print">
            <a:biLevel thresh="25000"/>
            <a:extLst>
              <a:ext uri="{28A0092B-C50C-407E-A947-70E740481C1C}">
                <a14:useLocalDpi xmlns:a14="http://schemas.microsoft.com/office/drawing/2010/main"/>
              </a:ext>
            </a:extLst>
          </a:blip>
          <a:srcRect/>
          <a:stretch>
            <a:fillRect/>
          </a:stretch>
        </p:blipFill>
        <p:spPr bwMode="auto">
          <a:xfrm>
            <a:off x="1134028" y="2417771"/>
            <a:ext cx="812143" cy="25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30507" y="2004312"/>
            <a:ext cx="1551663" cy="861774"/>
          </a:xfrm>
          <a:prstGeom prst="rect">
            <a:avLst/>
          </a:prstGeom>
          <a:noFill/>
        </p:spPr>
        <p:txBody>
          <a:bodyPr wrap="square" rtlCol="0">
            <a:spAutoFit/>
          </a:bodyPr>
          <a:lstStyle/>
          <a:p>
            <a:r>
              <a:rPr lang="en-US" sz="1000" dirty="0" smtClean="0">
                <a:solidFill>
                  <a:schemeClr val="bg1"/>
                </a:solidFill>
                <a:latin typeface="Akkurat-Light"/>
                <a:cs typeface="Akkurat-Light"/>
              </a:rPr>
              <a:t>Lenovo wants to target ads for its servers to IT decision-makers at companies with 1,000+ employees</a:t>
            </a:r>
            <a:endParaRPr lang="en-US" sz="1000" dirty="0">
              <a:solidFill>
                <a:schemeClr val="bg1"/>
              </a:solidFill>
              <a:latin typeface="Akkurat-Light"/>
              <a:cs typeface="Akkurat-Light"/>
            </a:endParaRPr>
          </a:p>
        </p:txBody>
      </p:sp>
      <p:sp>
        <p:nvSpPr>
          <p:cNvPr id="9" name="Oval 8"/>
          <p:cNvSpPr/>
          <p:nvPr/>
        </p:nvSpPr>
        <p:spPr>
          <a:xfrm>
            <a:off x="5915519" y="1755567"/>
            <a:ext cx="1234892" cy="1646523"/>
          </a:xfrm>
          <a:prstGeom prst="ellipse">
            <a:avLst/>
          </a:prstGeom>
          <a:solidFill>
            <a:srgbClr val="FFFFFF"/>
          </a:solidFill>
          <a:ln w="38100" cmpd="sng">
            <a:solidFill>
              <a:srgbClr val="2088C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957157" y="1741685"/>
            <a:ext cx="277590" cy="3701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chemeClr val="tx1"/>
              </a:solidFill>
              <a:latin typeface="Akkurat-Light"/>
              <a:cs typeface="Akkurat-Light"/>
            </a:endParaRPr>
          </a:p>
        </p:txBody>
      </p:sp>
      <p:sp>
        <p:nvSpPr>
          <p:cNvPr id="50" name="TextBox 49"/>
          <p:cNvSpPr txBox="1"/>
          <p:nvPr/>
        </p:nvSpPr>
        <p:spPr>
          <a:xfrm>
            <a:off x="5966965" y="1741685"/>
            <a:ext cx="216337" cy="253916"/>
          </a:xfrm>
          <a:prstGeom prst="rect">
            <a:avLst/>
          </a:prstGeom>
          <a:noFill/>
        </p:spPr>
        <p:txBody>
          <a:bodyPr wrap="square" rtlCol="0">
            <a:spAutoFit/>
          </a:bodyPr>
          <a:lstStyle/>
          <a:p>
            <a:pPr algn="ctr"/>
            <a:r>
              <a:rPr lang="en-US" sz="1050" dirty="0" smtClean="0">
                <a:solidFill>
                  <a:srgbClr val="000000"/>
                </a:solidFill>
                <a:latin typeface="Akkurat-Light"/>
                <a:cs typeface="Akkurat-Light"/>
              </a:rPr>
              <a:t>2</a:t>
            </a:r>
            <a:endParaRPr lang="en-US" sz="1050" dirty="0">
              <a:solidFill>
                <a:srgbClr val="000000"/>
              </a:solidFill>
              <a:latin typeface="Akkurat-Light"/>
              <a:cs typeface="Akkurat-Light"/>
            </a:endParaRPr>
          </a:p>
        </p:txBody>
      </p:sp>
      <p:sp>
        <p:nvSpPr>
          <p:cNvPr id="13" name="TextBox 12"/>
          <p:cNvSpPr txBox="1"/>
          <p:nvPr/>
        </p:nvSpPr>
        <p:spPr>
          <a:xfrm>
            <a:off x="5936337" y="2106904"/>
            <a:ext cx="1193254" cy="707886"/>
          </a:xfrm>
          <a:prstGeom prst="rect">
            <a:avLst/>
          </a:prstGeom>
          <a:noFill/>
        </p:spPr>
        <p:txBody>
          <a:bodyPr wrap="square" rtlCol="0">
            <a:spAutoFit/>
          </a:bodyPr>
          <a:lstStyle/>
          <a:p>
            <a:pPr algn="ctr"/>
            <a:r>
              <a:rPr lang="en-US" sz="800" dirty="0" smtClean="0">
                <a:solidFill>
                  <a:srgbClr val="2088CA"/>
                </a:solidFill>
              </a:rPr>
              <a:t>Fender Guitars</a:t>
            </a:r>
          </a:p>
          <a:p>
            <a:pPr algn="ctr"/>
            <a:r>
              <a:rPr lang="en-US" sz="800" dirty="0" smtClean="0">
                <a:solidFill>
                  <a:srgbClr val="2088CA"/>
                </a:solidFill>
              </a:rPr>
              <a:t>MSC Shipping Co.</a:t>
            </a:r>
          </a:p>
          <a:p>
            <a:pPr algn="ctr"/>
            <a:r>
              <a:rPr lang="en-US" sz="800" dirty="0" smtClean="0">
                <a:solidFill>
                  <a:srgbClr val="2088CA"/>
                </a:solidFill>
              </a:rPr>
              <a:t>Hearst Publishing</a:t>
            </a:r>
          </a:p>
          <a:p>
            <a:pPr algn="ctr"/>
            <a:r>
              <a:rPr lang="en-US" sz="800" dirty="0" smtClean="0">
                <a:solidFill>
                  <a:srgbClr val="2088CA"/>
                </a:solidFill>
              </a:rPr>
              <a:t>McKinsey Consulting</a:t>
            </a:r>
          </a:p>
          <a:p>
            <a:pPr algn="ctr"/>
            <a:r>
              <a:rPr lang="en-US" sz="800" dirty="0" smtClean="0">
                <a:solidFill>
                  <a:srgbClr val="2088CA"/>
                </a:solidFill>
              </a:rPr>
              <a:t>… and more</a:t>
            </a:r>
            <a:endParaRPr lang="en-US" sz="800" dirty="0">
              <a:solidFill>
                <a:srgbClr val="2088CA"/>
              </a:solidFill>
            </a:endParaRPr>
          </a:p>
        </p:txBody>
      </p:sp>
      <p:sp>
        <p:nvSpPr>
          <p:cNvPr id="51" name="TextBox 50"/>
          <p:cNvSpPr txBox="1"/>
          <p:nvPr/>
        </p:nvSpPr>
        <p:spPr>
          <a:xfrm>
            <a:off x="7227131" y="2004312"/>
            <a:ext cx="1510026" cy="861774"/>
          </a:xfrm>
          <a:prstGeom prst="rect">
            <a:avLst/>
          </a:prstGeom>
          <a:noFill/>
        </p:spPr>
        <p:txBody>
          <a:bodyPr wrap="square" rtlCol="0">
            <a:spAutoFit/>
          </a:bodyPr>
          <a:lstStyle/>
          <a:p>
            <a:r>
              <a:rPr lang="en-US" sz="1000" dirty="0" smtClean="0">
                <a:solidFill>
                  <a:schemeClr val="bg1"/>
                </a:solidFill>
                <a:latin typeface="Akkurat-Light"/>
                <a:cs typeface="Akkurat-Light"/>
              </a:rPr>
              <a:t>Lenovo’s sales team lists hundreds of target companies to approach, or existing customers to up-sell</a:t>
            </a:r>
            <a:endParaRPr lang="en-US" sz="1000" dirty="0">
              <a:solidFill>
                <a:schemeClr val="bg1"/>
              </a:solidFill>
              <a:latin typeface="Akkurat-Light"/>
              <a:cs typeface="Akkurat-Light"/>
            </a:endParaRPr>
          </a:p>
        </p:txBody>
      </p:sp>
      <p:pic>
        <p:nvPicPr>
          <p:cNvPr id="57" name="Picture 56" descr="146817897.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05305" y="4526992"/>
            <a:ext cx="1241924" cy="1655777"/>
          </a:xfrm>
          <a:prstGeom prst="ellipse">
            <a:avLst/>
          </a:prstGeom>
          <a:ln w="38100" cmpd="sng">
            <a:solidFill>
              <a:srgbClr val="2088CA"/>
            </a:solidFill>
          </a:ln>
          <a:effectLst>
            <a:outerShdw blurRad="50800" dist="38100" dir="5400000" algn="t" rotWithShape="0">
              <a:prstClr val="black">
                <a:alpha val="40000"/>
              </a:prstClr>
            </a:outerShdw>
          </a:effectLst>
        </p:spPr>
      </p:pic>
      <p:sp>
        <p:nvSpPr>
          <p:cNvPr id="58" name="TextBox 57"/>
          <p:cNvSpPr txBox="1"/>
          <p:nvPr/>
        </p:nvSpPr>
        <p:spPr>
          <a:xfrm>
            <a:off x="2251326" y="4887855"/>
            <a:ext cx="1974988" cy="707886"/>
          </a:xfrm>
          <a:prstGeom prst="rect">
            <a:avLst/>
          </a:prstGeom>
          <a:noFill/>
        </p:spPr>
        <p:txBody>
          <a:bodyPr wrap="square" rtlCol="0">
            <a:spAutoFit/>
          </a:bodyPr>
          <a:lstStyle/>
          <a:p>
            <a:r>
              <a:rPr lang="en-US" sz="1000" dirty="0" smtClean="0">
                <a:solidFill>
                  <a:schemeClr val="bg1"/>
                </a:solidFill>
                <a:latin typeface="Akkurat-Light"/>
                <a:cs typeface="Akkurat-Light"/>
              </a:rPr>
              <a:t>Result: Align sales and marketing by targeting only employees of potential or current customers</a:t>
            </a:r>
            <a:endParaRPr lang="en-US" sz="1000" dirty="0">
              <a:solidFill>
                <a:schemeClr val="bg1"/>
              </a:solidFill>
              <a:latin typeface="Akkurat-Light"/>
              <a:cs typeface="Akkurat-Light"/>
            </a:endParaRPr>
          </a:p>
        </p:txBody>
      </p:sp>
      <p:sp>
        <p:nvSpPr>
          <p:cNvPr id="3" name="Oval 2"/>
          <p:cNvSpPr/>
          <p:nvPr/>
        </p:nvSpPr>
        <p:spPr>
          <a:xfrm>
            <a:off x="800917" y="1741685"/>
            <a:ext cx="277590" cy="3701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chemeClr val="tx1"/>
              </a:solidFill>
              <a:latin typeface="Akkurat-Light"/>
              <a:cs typeface="Akkurat-Light"/>
            </a:endParaRPr>
          </a:p>
        </p:txBody>
      </p:sp>
      <p:sp>
        <p:nvSpPr>
          <p:cNvPr id="7" name="TextBox 6"/>
          <p:cNvSpPr txBox="1"/>
          <p:nvPr/>
        </p:nvSpPr>
        <p:spPr>
          <a:xfrm>
            <a:off x="810725" y="1741685"/>
            <a:ext cx="216337" cy="253916"/>
          </a:xfrm>
          <a:prstGeom prst="rect">
            <a:avLst/>
          </a:prstGeom>
          <a:noFill/>
        </p:spPr>
        <p:txBody>
          <a:bodyPr wrap="square" rtlCol="0">
            <a:spAutoFit/>
          </a:bodyPr>
          <a:lstStyle/>
          <a:p>
            <a:pPr algn="ctr"/>
            <a:r>
              <a:rPr lang="en-US" sz="1050" dirty="0" smtClean="0">
                <a:solidFill>
                  <a:srgbClr val="000000"/>
                </a:solidFill>
                <a:latin typeface="Akkurat-Light"/>
                <a:cs typeface="Akkurat-Light"/>
              </a:rPr>
              <a:t>1</a:t>
            </a:r>
            <a:endParaRPr lang="en-US" sz="1050" dirty="0">
              <a:solidFill>
                <a:srgbClr val="000000"/>
              </a:solidFill>
              <a:latin typeface="Akkurat-Light"/>
              <a:cs typeface="Akkurat-Light"/>
            </a:endParaRPr>
          </a:p>
        </p:txBody>
      </p:sp>
      <p:sp>
        <p:nvSpPr>
          <p:cNvPr id="55" name="Oval 54"/>
          <p:cNvSpPr/>
          <p:nvPr/>
        </p:nvSpPr>
        <p:spPr>
          <a:xfrm>
            <a:off x="800917" y="4517736"/>
            <a:ext cx="277590" cy="3701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chemeClr val="tx1"/>
              </a:solidFill>
              <a:latin typeface="Akkurat-Light"/>
              <a:cs typeface="Akkurat-Light"/>
            </a:endParaRPr>
          </a:p>
        </p:txBody>
      </p:sp>
      <p:sp>
        <p:nvSpPr>
          <p:cNvPr id="56" name="TextBox 55"/>
          <p:cNvSpPr txBox="1"/>
          <p:nvPr/>
        </p:nvSpPr>
        <p:spPr>
          <a:xfrm>
            <a:off x="810725" y="4517736"/>
            <a:ext cx="216337" cy="253916"/>
          </a:xfrm>
          <a:prstGeom prst="rect">
            <a:avLst/>
          </a:prstGeom>
          <a:noFill/>
        </p:spPr>
        <p:txBody>
          <a:bodyPr wrap="square" rtlCol="0">
            <a:spAutoFit/>
          </a:bodyPr>
          <a:lstStyle/>
          <a:p>
            <a:pPr algn="ctr"/>
            <a:r>
              <a:rPr lang="en-US" sz="1050" dirty="0" smtClean="0">
                <a:solidFill>
                  <a:srgbClr val="000000"/>
                </a:solidFill>
                <a:latin typeface="Akkurat-Light"/>
                <a:cs typeface="Akkurat-Light"/>
              </a:rPr>
              <a:t>4</a:t>
            </a:r>
            <a:endParaRPr lang="en-US" sz="1050" dirty="0">
              <a:solidFill>
                <a:srgbClr val="000000"/>
              </a:solidFill>
              <a:latin typeface="Akkurat-Light"/>
              <a:cs typeface="Akkurat-Light"/>
            </a:endParaRPr>
          </a:p>
        </p:txBody>
      </p:sp>
      <p:sp>
        <p:nvSpPr>
          <p:cNvPr id="63" name="TextBox 62"/>
          <p:cNvSpPr txBox="1"/>
          <p:nvPr/>
        </p:nvSpPr>
        <p:spPr>
          <a:xfrm>
            <a:off x="6233538" y="4497610"/>
            <a:ext cx="2747352" cy="400110"/>
          </a:xfrm>
          <a:prstGeom prst="rect">
            <a:avLst/>
          </a:prstGeom>
          <a:noFill/>
        </p:spPr>
        <p:txBody>
          <a:bodyPr wrap="square" rtlCol="0">
            <a:spAutoFit/>
          </a:bodyPr>
          <a:lstStyle/>
          <a:p>
            <a:pPr algn="ctr"/>
            <a:r>
              <a:rPr lang="en-US" sz="1000" dirty="0" smtClean="0">
                <a:solidFill>
                  <a:schemeClr val="bg1"/>
                </a:solidFill>
                <a:latin typeface="Akkurat-Light"/>
                <a:cs typeface="Akkurat-Light"/>
              </a:rPr>
              <a:t>Show ads targeting the IP addresses for all companies on Lenovo’s List</a:t>
            </a:r>
            <a:endParaRPr lang="en-US" sz="1000" dirty="0">
              <a:solidFill>
                <a:schemeClr val="bg1"/>
              </a:solidFill>
              <a:latin typeface="Akkurat-Light"/>
              <a:cs typeface="Akkurat-Light"/>
            </a:endParaRPr>
          </a:p>
        </p:txBody>
      </p:sp>
      <p:sp>
        <p:nvSpPr>
          <p:cNvPr id="71" name="Rectangle 70"/>
          <p:cNvSpPr/>
          <p:nvPr/>
        </p:nvSpPr>
        <p:spPr>
          <a:xfrm>
            <a:off x="6113300" y="4855891"/>
            <a:ext cx="2227663" cy="3477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2088CA"/>
                </a:solidFill>
                <a:latin typeface="Akkurat-Light"/>
                <a:cs typeface="Akkurat-Light"/>
              </a:rPr>
              <a:t>Lenovo Sales Prospects</a:t>
            </a:r>
            <a:endParaRPr lang="en-US" sz="1050" dirty="0">
              <a:solidFill>
                <a:srgbClr val="2088CA"/>
              </a:solidFill>
              <a:latin typeface="Akkurat-Light"/>
              <a:cs typeface="Akkurat-Light"/>
            </a:endParaRPr>
          </a:p>
        </p:txBody>
      </p:sp>
      <p:sp>
        <p:nvSpPr>
          <p:cNvPr id="69" name="Rectangle 68"/>
          <p:cNvSpPr/>
          <p:nvPr/>
        </p:nvSpPr>
        <p:spPr>
          <a:xfrm>
            <a:off x="6113300" y="5191887"/>
            <a:ext cx="2227663" cy="636757"/>
          </a:xfrm>
          <a:prstGeom prst="rect">
            <a:avLst/>
          </a:prstGeom>
          <a:solidFill>
            <a:srgbClr val="FFFFFF"/>
          </a:solidFill>
          <a:ln w="38100" cmpd="sng">
            <a:solidFill>
              <a:srgbClr val="2088C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6200842" y="5231393"/>
            <a:ext cx="2052579" cy="609040"/>
            <a:chOff x="3694795" y="5386837"/>
            <a:chExt cx="2052579" cy="456780"/>
          </a:xfrm>
        </p:grpSpPr>
        <p:sp>
          <p:nvSpPr>
            <p:cNvPr id="62" name="TextBox 61"/>
            <p:cNvSpPr txBox="1"/>
            <p:nvPr/>
          </p:nvSpPr>
          <p:spPr>
            <a:xfrm>
              <a:off x="3694795" y="5386837"/>
              <a:ext cx="684193" cy="253916"/>
            </a:xfrm>
            <a:prstGeom prst="rect">
              <a:avLst/>
            </a:prstGeom>
            <a:noFill/>
          </p:spPr>
          <p:txBody>
            <a:bodyPr wrap="square" rtlCol="0">
              <a:spAutoFit/>
            </a:bodyPr>
            <a:lstStyle/>
            <a:p>
              <a:pPr algn="ctr"/>
              <a:r>
                <a:rPr lang="en-US" sz="800" dirty="0" smtClean="0">
                  <a:solidFill>
                    <a:srgbClr val="2088CA"/>
                  </a:solidFill>
                </a:rPr>
                <a:t>10.16.1.250</a:t>
              </a:r>
              <a:endParaRPr lang="en-US" sz="800" dirty="0">
                <a:solidFill>
                  <a:srgbClr val="2088CA"/>
                </a:solidFill>
              </a:endParaRPr>
            </a:p>
          </p:txBody>
        </p:sp>
        <p:sp>
          <p:nvSpPr>
            <p:cNvPr id="64" name="TextBox 63"/>
            <p:cNvSpPr txBox="1"/>
            <p:nvPr/>
          </p:nvSpPr>
          <p:spPr>
            <a:xfrm>
              <a:off x="4378988" y="5386837"/>
              <a:ext cx="684193" cy="253916"/>
            </a:xfrm>
            <a:prstGeom prst="rect">
              <a:avLst/>
            </a:prstGeom>
            <a:noFill/>
          </p:spPr>
          <p:txBody>
            <a:bodyPr wrap="square" rtlCol="0">
              <a:spAutoFit/>
            </a:bodyPr>
            <a:lstStyle/>
            <a:p>
              <a:pPr algn="ctr"/>
              <a:r>
                <a:rPr lang="en-US" sz="800" dirty="0" smtClean="0">
                  <a:solidFill>
                    <a:srgbClr val="2088CA"/>
                  </a:solidFill>
                </a:rPr>
                <a:t>10.16.1.251</a:t>
              </a:r>
              <a:endParaRPr lang="en-US" sz="800" dirty="0">
                <a:solidFill>
                  <a:srgbClr val="2088CA"/>
                </a:solidFill>
              </a:endParaRPr>
            </a:p>
          </p:txBody>
        </p:sp>
        <p:sp>
          <p:nvSpPr>
            <p:cNvPr id="65" name="TextBox 64"/>
            <p:cNvSpPr txBox="1"/>
            <p:nvPr/>
          </p:nvSpPr>
          <p:spPr>
            <a:xfrm>
              <a:off x="5063181" y="5386837"/>
              <a:ext cx="684193" cy="253916"/>
            </a:xfrm>
            <a:prstGeom prst="rect">
              <a:avLst/>
            </a:prstGeom>
            <a:noFill/>
          </p:spPr>
          <p:txBody>
            <a:bodyPr wrap="square" rtlCol="0">
              <a:spAutoFit/>
            </a:bodyPr>
            <a:lstStyle/>
            <a:p>
              <a:pPr algn="ctr"/>
              <a:r>
                <a:rPr lang="en-US" sz="800" dirty="0" smtClean="0">
                  <a:solidFill>
                    <a:srgbClr val="2088CA"/>
                  </a:solidFill>
                </a:rPr>
                <a:t>10.16.1.260</a:t>
              </a:r>
              <a:endParaRPr lang="en-US" sz="800" dirty="0">
                <a:solidFill>
                  <a:srgbClr val="2088CA"/>
                </a:solidFill>
              </a:endParaRPr>
            </a:p>
          </p:txBody>
        </p:sp>
        <p:sp>
          <p:nvSpPr>
            <p:cNvPr id="66" name="TextBox 65"/>
            <p:cNvSpPr txBox="1"/>
            <p:nvPr/>
          </p:nvSpPr>
          <p:spPr>
            <a:xfrm>
              <a:off x="3694795" y="5589701"/>
              <a:ext cx="684193" cy="253916"/>
            </a:xfrm>
            <a:prstGeom prst="rect">
              <a:avLst/>
            </a:prstGeom>
            <a:noFill/>
          </p:spPr>
          <p:txBody>
            <a:bodyPr wrap="square" rtlCol="0">
              <a:spAutoFit/>
            </a:bodyPr>
            <a:lstStyle/>
            <a:p>
              <a:pPr algn="ctr"/>
              <a:r>
                <a:rPr lang="en-US" sz="800" dirty="0" smtClean="0">
                  <a:solidFill>
                    <a:srgbClr val="2088CA"/>
                  </a:solidFill>
                </a:rPr>
                <a:t>11.34.2.388</a:t>
              </a:r>
              <a:endParaRPr lang="en-US" sz="800" dirty="0">
                <a:solidFill>
                  <a:srgbClr val="2088CA"/>
                </a:solidFill>
              </a:endParaRPr>
            </a:p>
          </p:txBody>
        </p:sp>
        <p:sp>
          <p:nvSpPr>
            <p:cNvPr id="67" name="TextBox 66"/>
            <p:cNvSpPr txBox="1"/>
            <p:nvPr/>
          </p:nvSpPr>
          <p:spPr>
            <a:xfrm>
              <a:off x="4378988" y="5589701"/>
              <a:ext cx="684193" cy="253916"/>
            </a:xfrm>
            <a:prstGeom prst="rect">
              <a:avLst/>
            </a:prstGeom>
            <a:noFill/>
          </p:spPr>
          <p:txBody>
            <a:bodyPr wrap="square" rtlCol="0">
              <a:spAutoFit/>
            </a:bodyPr>
            <a:lstStyle/>
            <a:p>
              <a:pPr algn="ctr"/>
              <a:r>
                <a:rPr lang="en-US" sz="800" dirty="0" smtClean="0">
                  <a:solidFill>
                    <a:srgbClr val="2088CA"/>
                  </a:solidFill>
                </a:rPr>
                <a:t>11.34.2.400</a:t>
              </a:r>
              <a:endParaRPr lang="en-US" sz="800" dirty="0">
                <a:solidFill>
                  <a:srgbClr val="2088CA"/>
                </a:solidFill>
              </a:endParaRPr>
            </a:p>
          </p:txBody>
        </p:sp>
        <p:sp>
          <p:nvSpPr>
            <p:cNvPr id="68" name="TextBox 67"/>
            <p:cNvSpPr txBox="1"/>
            <p:nvPr/>
          </p:nvSpPr>
          <p:spPr>
            <a:xfrm>
              <a:off x="5063181" y="5589701"/>
              <a:ext cx="684193" cy="253916"/>
            </a:xfrm>
            <a:prstGeom prst="rect">
              <a:avLst/>
            </a:prstGeom>
            <a:noFill/>
          </p:spPr>
          <p:txBody>
            <a:bodyPr wrap="square" rtlCol="0">
              <a:spAutoFit/>
            </a:bodyPr>
            <a:lstStyle/>
            <a:p>
              <a:pPr algn="ctr"/>
              <a:r>
                <a:rPr lang="en-US" sz="800" dirty="0" smtClean="0">
                  <a:solidFill>
                    <a:srgbClr val="2088CA"/>
                  </a:solidFill>
                </a:rPr>
                <a:t>10.16.3.500</a:t>
              </a:r>
              <a:endParaRPr lang="en-US" sz="800" dirty="0">
                <a:solidFill>
                  <a:srgbClr val="2088CA"/>
                </a:solidFill>
              </a:endParaRPr>
            </a:p>
          </p:txBody>
        </p:sp>
      </p:grpSp>
      <p:sp>
        <p:nvSpPr>
          <p:cNvPr id="60" name="Oval 59"/>
          <p:cNvSpPr/>
          <p:nvPr/>
        </p:nvSpPr>
        <p:spPr>
          <a:xfrm>
            <a:off x="5957157" y="4513109"/>
            <a:ext cx="277590" cy="3701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chemeClr val="tx1"/>
              </a:solidFill>
              <a:latin typeface="Akkurat-Light"/>
              <a:cs typeface="Akkurat-Light"/>
            </a:endParaRPr>
          </a:p>
        </p:txBody>
      </p:sp>
      <p:sp>
        <p:nvSpPr>
          <p:cNvPr id="61" name="TextBox 60"/>
          <p:cNvSpPr txBox="1"/>
          <p:nvPr/>
        </p:nvSpPr>
        <p:spPr>
          <a:xfrm>
            <a:off x="5966965" y="4513109"/>
            <a:ext cx="216337" cy="253916"/>
          </a:xfrm>
          <a:prstGeom prst="rect">
            <a:avLst/>
          </a:prstGeom>
          <a:noFill/>
        </p:spPr>
        <p:txBody>
          <a:bodyPr wrap="square" rtlCol="0">
            <a:spAutoFit/>
          </a:bodyPr>
          <a:lstStyle/>
          <a:p>
            <a:pPr algn="ctr"/>
            <a:r>
              <a:rPr lang="en-US" sz="1050" dirty="0" smtClean="0">
                <a:solidFill>
                  <a:srgbClr val="000000"/>
                </a:solidFill>
                <a:latin typeface="Akkurat-Light"/>
                <a:cs typeface="Akkurat-Light"/>
              </a:rPr>
              <a:t>3</a:t>
            </a:r>
            <a:endParaRPr lang="en-US" sz="1050" dirty="0">
              <a:solidFill>
                <a:srgbClr val="000000"/>
              </a:solidFill>
              <a:latin typeface="Akkurat-Light"/>
              <a:cs typeface="Akkurat-Light"/>
            </a:endParaRPr>
          </a:p>
        </p:txBody>
      </p:sp>
      <p:cxnSp>
        <p:nvCxnSpPr>
          <p:cNvPr id="73" name="Straight Connector 72"/>
          <p:cNvCxnSpPr/>
          <p:nvPr/>
        </p:nvCxnSpPr>
        <p:spPr>
          <a:xfrm>
            <a:off x="3796049" y="2473291"/>
            <a:ext cx="1943132" cy="0"/>
          </a:xfrm>
          <a:prstGeom prst="line">
            <a:avLst/>
          </a:prstGeom>
          <a:ln w="127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227131" y="3423286"/>
            <a:ext cx="0" cy="1103705"/>
          </a:xfrm>
          <a:prstGeom prst="line">
            <a:avLst/>
          </a:prstGeom>
          <a:ln w="127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4132895" y="5337411"/>
            <a:ext cx="1606287" cy="0"/>
          </a:xfrm>
          <a:prstGeom prst="line">
            <a:avLst/>
          </a:prstGeom>
          <a:ln w="12700" cmpd="sng">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316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par>
                          <p:cTn id="42" fill="hold">
                            <p:stCondLst>
                              <p:cond delay="1500"/>
                            </p:stCondLst>
                            <p:childTnLst>
                              <p:par>
                                <p:cTn id="43" presetID="53" presetClass="entr" presetSubtype="16" fill="hold" nodeType="afterEffect">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cBhvr>
                                        <p:cTn id="45" dur="500" fill="hold"/>
                                        <p:tgtEl>
                                          <p:spTgt spid="74"/>
                                        </p:tgtEl>
                                        <p:attrNameLst>
                                          <p:attrName>ppt_w</p:attrName>
                                        </p:attrNameLst>
                                      </p:cBhvr>
                                      <p:tavLst>
                                        <p:tav tm="0">
                                          <p:val>
                                            <p:fltVal val="0"/>
                                          </p:val>
                                        </p:tav>
                                        <p:tav tm="100000">
                                          <p:val>
                                            <p:strVal val="#ppt_w"/>
                                          </p:val>
                                        </p:tav>
                                      </p:tavLst>
                                    </p:anim>
                                    <p:anim calcmode="lin" valueType="num">
                                      <p:cBhvr>
                                        <p:cTn id="46" dur="500" fill="hold"/>
                                        <p:tgtEl>
                                          <p:spTgt spid="74"/>
                                        </p:tgtEl>
                                        <p:attrNameLst>
                                          <p:attrName>ppt_h</p:attrName>
                                        </p:attrNameLst>
                                      </p:cBhvr>
                                      <p:tavLst>
                                        <p:tav tm="0">
                                          <p:val>
                                            <p:fltVal val="0"/>
                                          </p:val>
                                        </p:tav>
                                        <p:tav tm="100000">
                                          <p:val>
                                            <p:strVal val="#ppt_h"/>
                                          </p:val>
                                        </p:tav>
                                      </p:tavLst>
                                    </p:anim>
                                    <p:animEffect transition="in" filter="fade">
                                      <p:cBhvr>
                                        <p:cTn id="47" dur="500"/>
                                        <p:tgtEl>
                                          <p:spTgt spid="74"/>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par>
                                <p:cTn id="58" presetID="10" presetClass="entr" presetSubtype="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par>
                          <p:cTn id="67" fill="hold">
                            <p:stCondLst>
                              <p:cond delay="2500"/>
                            </p:stCondLst>
                            <p:childTnLst>
                              <p:par>
                                <p:cTn id="68" presetID="53" presetClass="entr" presetSubtype="16" fill="hold" nodeType="after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p:cTn id="70" dur="500" fill="hold"/>
                                        <p:tgtEl>
                                          <p:spTgt spid="76"/>
                                        </p:tgtEl>
                                        <p:attrNameLst>
                                          <p:attrName>ppt_w</p:attrName>
                                        </p:attrNameLst>
                                      </p:cBhvr>
                                      <p:tavLst>
                                        <p:tav tm="0">
                                          <p:val>
                                            <p:fltVal val="0"/>
                                          </p:val>
                                        </p:tav>
                                        <p:tav tm="100000">
                                          <p:val>
                                            <p:strVal val="#ppt_w"/>
                                          </p:val>
                                        </p:tav>
                                      </p:tavLst>
                                    </p:anim>
                                    <p:anim calcmode="lin" valueType="num">
                                      <p:cBhvr>
                                        <p:cTn id="71" dur="500" fill="hold"/>
                                        <p:tgtEl>
                                          <p:spTgt spid="76"/>
                                        </p:tgtEl>
                                        <p:attrNameLst>
                                          <p:attrName>ppt_h</p:attrName>
                                        </p:attrNameLst>
                                      </p:cBhvr>
                                      <p:tavLst>
                                        <p:tav tm="0">
                                          <p:val>
                                            <p:fltVal val="0"/>
                                          </p:val>
                                        </p:tav>
                                        <p:tav tm="100000">
                                          <p:val>
                                            <p:strVal val="#ppt_h"/>
                                          </p:val>
                                        </p:tav>
                                      </p:tavLst>
                                    </p:anim>
                                    <p:animEffect transition="in" filter="fade">
                                      <p:cBhvr>
                                        <p:cTn id="72" dur="500"/>
                                        <p:tgtEl>
                                          <p:spTgt spid="76"/>
                                        </p:tgtEl>
                                      </p:cBhvr>
                                    </p:animEffect>
                                  </p:childTnLst>
                                </p:cTn>
                              </p:par>
                            </p:childTnLst>
                          </p:cTn>
                        </p:par>
                        <p:par>
                          <p:cTn id="73" fill="hold">
                            <p:stCondLst>
                              <p:cond delay="3000"/>
                            </p:stCondLst>
                            <p:childTnLst>
                              <p:par>
                                <p:cTn id="74" presetID="10" presetClass="entr" presetSubtype="0" fill="hold"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49" grpId="0" animBg="1"/>
      <p:bldP spid="50" grpId="0"/>
      <p:bldP spid="13" grpId="0"/>
      <p:bldP spid="51" grpId="0"/>
      <p:bldP spid="58" grpId="0"/>
      <p:bldP spid="3" grpId="0" animBg="1"/>
      <p:bldP spid="7" grpId="0"/>
      <p:bldP spid="55" grpId="0" animBg="1"/>
      <p:bldP spid="56" grpId="0"/>
      <p:bldP spid="63" grpId="0"/>
      <p:bldP spid="71" grpId="0" animBg="1"/>
      <p:bldP spid="69" grpId="0" animBg="1"/>
      <p:bldP spid="60" grpId="0" animBg="1"/>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1" y="133989"/>
            <a:ext cx="8686799" cy="1162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3A549"/>
                </a:solidFill>
                <a:latin typeface="+mj-lt"/>
                <a:ea typeface="+mj-ea"/>
                <a:cs typeface="+mj-cs"/>
              </a:defRPr>
            </a:lvl1pPr>
          </a:lstStyle>
          <a:p>
            <a:r>
              <a:rPr lang="en-US" sz="2400" dirty="0" smtClean="0"/>
              <a:t>Cost Effective Use of Third Party Data</a:t>
            </a:r>
            <a:endParaRPr lang="en-US" sz="2400" dirty="0"/>
          </a:p>
        </p:txBody>
      </p:sp>
      <p:sp>
        <p:nvSpPr>
          <p:cNvPr id="12" name="Content Placeholder 2"/>
          <p:cNvSpPr txBox="1">
            <a:spLocks/>
          </p:cNvSpPr>
          <p:nvPr/>
        </p:nvSpPr>
        <p:spPr>
          <a:xfrm>
            <a:off x="3604847" y="1062039"/>
            <a:ext cx="4330211" cy="4389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47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5A5B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A5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14493" lvl="5" indent="0">
              <a:buFont typeface="Arial" panose="020B0604020202020204" pitchFamily="34" charset="0"/>
              <a:buNone/>
            </a:pPr>
            <a:r>
              <a:rPr lang="en-US" sz="1425" dirty="0" smtClean="0">
                <a:solidFill>
                  <a:schemeClr val="tx1">
                    <a:lumMod val="65000"/>
                    <a:lumOff val="35000"/>
                  </a:schemeClr>
                </a:solidFill>
                <a:latin typeface="Akkurat"/>
              </a:rPr>
              <a:t>				</a:t>
            </a:r>
            <a:r>
              <a:rPr lang="en-US" sz="1425" dirty="0" smtClean="0">
                <a:solidFill>
                  <a:srgbClr val="4F81BD"/>
                </a:solidFill>
                <a:latin typeface="Akkurat"/>
              </a:rPr>
              <a:t>Audience data from top online data </a:t>
            </a:r>
            <a:r>
              <a:rPr lang="en-US" sz="1425" dirty="0" smtClean="0">
                <a:solidFill>
                  <a:srgbClr val="4F81BD"/>
                </a:solidFill>
                <a:latin typeface="Akkurat"/>
              </a:rPr>
              <a:t>companies</a:t>
            </a:r>
            <a:endParaRPr lang="en-US" sz="1425" dirty="0">
              <a:solidFill>
                <a:srgbClr val="4F81BD"/>
              </a:solidFill>
              <a:latin typeface="Akkurat"/>
            </a:endParaRPr>
          </a:p>
          <a:p>
            <a:pPr marL="2114493" lvl="5" indent="0">
              <a:buFont typeface="Arial" panose="020B0604020202020204" pitchFamily="34" charset="0"/>
              <a:buNone/>
            </a:pPr>
            <a:endParaRPr lang="en-US" sz="1425" dirty="0" smtClean="0">
              <a:solidFill>
                <a:schemeClr val="tx1">
                  <a:lumMod val="65000"/>
                  <a:lumOff val="35000"/>
                </a:schemeClr>
              </a:solidFill>
              <a:latin typeface="Akkurat"/>
            </a:endParaRPr>
          </a:p>
          <a:p>
            <a:pPr marL="2114492" lvl="5" indent="0">
              <a:buFont typeface="Arial" panose="020B0604020202020204" pitchFamily="34" charset="0"/>
              <a:buNone/>
            </a:pPr>
            <a:r>
              <a:rPr lang="en-US" sz="1425" dirty="0" smtClean="0">
                <a:solidFill>
                  <a:schemeClr val="accent3"/>
                </a:solidFill>
                <a:latin typeface="Akkurat"/>
              </a:rPr>
              <a:t>Pricing as Percentage of CPM, instead of CPM fee</a:t>
            </a:r>
          </a:p>
          <a:p>
            <a:pPr marL="2285942" lvl="5"/>
            <a:endParaRPr lang="en-US" sz="1425" dirty="0" smtClean="0">
              <a:solidFill>
                <a:schemeClr val="tx1">
                  <a:lumMod val="65000"/>
                  <a:lumOff val="35000"/>
                </a:schemeClr>
              </a:solidFill>
              <a:latin typeface="Akkurat"/>
            </a:endParaRPr>
          </a:p>
          <a:p>
            <a:pPr marL="2114492" lvl="5" indent="0">
              <a:buFont typeface="Arial" panose="020B0604020202020204" pitchFamily="34" charset="0"/>
              <a:buNone/>
            </a:pPr>
            <a:r>
              <a:rPr lang="en-US" sz="1425" dirty="0" smtClean="0">
                <a:solidFill>
                  <a:schemeClr val="accent1"/>
                </a:solidFill>
                <a:latin typeface="Akkurat"/>
              </a:rPr>
              <a:t>Typical audience data cost of 10% - 25%</a:t>
            </a:r>
          </a:p>
          <a:p>
            <a:pPr marL="2285942" lvl="5"/>
            <a:endParaRPr lang="en-US" sz="1425" dirty="0" smtClean="0">
              <a:solidFill>
                <a:schemeClr val="tx1">
                  <a:lumMod val="65000"/>
                  <a:lumOff val="35000"/>
                </a:schemeClr>
              </a:solidFill>
              <a:latin typeface="Akkurat"/>
            </a:endParaRPr>
          </a:p>
          <a:p>
            <a:pPr marL="2114492" lvl="5" indent="0">
              <a:buFont typeface="Arial" panose="020B0604020202020204" pitchFamily="34" charset="0"/>
              <a:buNone/>
            </a:pPr>
            <a:r>
              <a:rPr lang="en-US" sz="1425" dirty="0" smtClean="0">
                <a:solidFill>
                  <a:schemeClr val="accent3"/>
                </a:solidFill>
                <a:latin typeface="Akkurat"/>
              </a:rPr>
              <a:t>For FBX campaigns, the most cost-effective way to use audience data</a:t>
            </a:r>
          </a:p>
          <a:p>
            <a:pPr marL="2285942" lvl="5"/>
            <a:endParaRPr lang="en-US" sz="1425" dirty="0" smtClean="0">
              <a:solidFill>
                <a:schemeClr val="tx1">
                  <a:lumMod val="65000"/>
                  <a:lumOff val="35000"/>
                </a:schemeClr>
              </a:solidFill>
              <a:latin typeface="Akkurat"/>
            </a:endParaRPr>
          </a:p>
          <a:p>
            <a:pPr marL="2114492" lvl="5" indent="0">
              <a:buFont typeface="Arial" panose="020B0604020202020204" pitchFamily="34" charset="0"/>
              <a:buNone/>
            </a:pPr>
            <a:r>
              <a:rPr lang="en-US" sz="1425" dirty="0" smtClean="0">
                <a:solidFill>
                  <a:schemeClr val="accent1"/>
                </a:solidFill>
                <a:latin typeface="Akkurat"/>
              </a:rPr>
              <a:t>$0.50 CPM on FBX + 10% data = $0.50 + $0.05 </a:t>
            </a:r>
          </a:p>
          <a:p>
            <a:pPr marL="0" indent="0">
              <a:buFont typeface="Arial" panose="020B0604020202020204" pitchFamily="34" charset="0"/>
              <a:buNone/>
            </a:pPr>
            <a:endParaRPr lang="en-US" dirty="0"/>
          </a:p>
        </p:txBody>
      </p:sp>
      <p:sp>
        <p:nvSpPr>
          <p:cNvPr id="13" name="Text Placeholder 3"/>
          <p:cNvSpPr txBox="1">
            <a:spLocks/>
          </p:cNvSpPr>
          <p:nvPr/>
        </p:nvSpPr>
        <p:spPr>
          <a:xfrm>
            <a:off x="457201" y="1435102"/>
            <a:ext cx="3008313"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575" dirty="0" smtClean="0">
                <a:solidFill>
                  <a:schemeClr val="accent6"/>
                </a:solidFill>
              </a:rPr>
              <a:t>Use a DSP that provides access to many 3</a:t>
            </a:r>
            <a:r>
              <a:rPr lang="en-US" sz="1575" baseline="30000" dirty="0" smtClean="0">
                <a:solidFill>
                  <a:schemeClr val="accent6"/>
                </a:solidFill>
              </a:rPr>
              <a:t>rd</a:t>
            </a:r>
            <a:r>
              <a:rPr lang="en-US" sz="1575" dirty="0" smtClean="0">
                <a:solidFill>
                  <a:schemeClr val="accent6"/>
                </a:solidFill>
              </a:rPr>
              <a:t> party data segments with more cost-effective pricing via The Data Alliance – A Revenue Share Price Model is used instead of a Flat CPM rate which essentially drives up cost and eclipses performance</a:t>
            </a:r>
          </a:p>
          <a:p>
            <a:endParaRPr lang="en-US" dirty="0"/>
          </a:p>
        </p:txBody>
      </p:sp>
      <p:pic>
        <p:nvPicPr>
          <p:cNvPr id="14" name="Picture 2" descr="C:\Users\bstempeck\Dropbox\bd\0_Marketing\The Data Alliance Logo\TheDataAlliance.jpg"/>
          <p:cNvPicPr>
            <a:picLocks noChangeAspect="1" noChangeArrowheads="1"/>
          </p:cNvPicPr>
          <p:nvPr/>
        </p:nvPicPr>
        <p:blipFill>
          <a:blip r:embed="rId2" cstate="print"/>
          <a:srcRect l="35000" t="30000" r="34167" b="43333"/>
          <a:stretch>
            <a:fillRect/>
          </a:stretch>
        </p:blipFill>
        <p:spPr bwMode="auto">
          <a:xfrm>
            <a:off x="677386" y="4213900"/>
            <a:ext cx="1994170" cy="1176404"/>
          </a:xfrm>
          <a:prstGeom prst="rect">
            <a:avLst/>
          </a:prstGeom>
          <a:noFill/>
          <a:ln>
            <a:noFill/>
          </a:ln>
        </p:spPr>
      </p:pic>
    </p:spTree>
    <p:extLst>
      <p:ext uri="{BB962C8B-B14F-4D97-AF65-F5344CB8AC3E}">
        <p14:creationId xmlns:p14="http://schemas.microsoft.com/office/powerpoint/2010/main" val="285745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Temperature Targeting</a:t>
            </a:r>
            <a:endParaRPr lang="en-US" sz="2000" dirty="0"/>
          </a:p>
        </p:txBody>
      </p:sp>
      <p:sp>
        <p:nvSpPr>
          <p:cNvPr id="2" name="Text Placeholder 1"/>
          <p:cNvSpPr>
            <a:spLocks noGrp="1"/>
          </p:cNvSpPr>
          <p:nvPr>
            <p:ph idx="1"/>
          </p:nvPr>
        </p:nvSpPr>
        <p:spPr>
          <a:xfrm>
            <a:off x="222250" y="1815630"/>
            <a:ext cx="7886700" cy="4361333"/>
          </a:xfrm>
        </p:spPr>
        <p:txBody>
          <a:bodyPr>
            <a:normAutofit/>
          </a:bodyPr>
          <a:lstStyle/>
          <a:p>
            <a:pPr indent="0">
              <a:lnSpc>
                <a:spcPct val="120000"/>
              </a:lnSpc>
              <a:spcAft>
                <a:spcPts val="0"/>
              </a:spcAft>
              <a:buNone/>
            </a:pPr>
            <a:r>
              <a:rPr lang="en-US" sz="1200" b="1" dirty="0" smtClean="0"/>
              <a:t>What is more relevant to a person than their environment? </a:t>
            </a:r>
            <a:br>
              <a:rPr lang="en-US" sz="1200" b="1" dirty="0" smtClean="0"/>
            </a:br>
            <a:r>
              <a:rPr lang="en-US" sz="1200" dirty="0" smtClean="0"/>
              <a:t>Target users </a:t>
            </a:r>
            <a:r>
              <a:rPr lang="en-US" sz="1200" dirty="0"/>
              <a:t>when the temperature rises or falls within a pre-determined band </a:t>
            </a:r>
            <a:r>
              <a:rPr lang="en-US" sz="1200" dirty="0" smtClean="0"/>
              <a:t>to connect with audiences more likely to convert. </a:t>
            </a:r>
          </a:p>
          <a:p>
            <a:pPr indent="0">
              <a:lnSpc>
                <a:spcPct val="120000"/>
              </a:lnSpc>
              <a:spcAft>
                <a:spcPts val="0"/>
              </a:spcAft>
              <a:buNone/>
            </a:pPr>
            <a:r>
              <a:rPr lang="en-US" sz="1200" dirty="0"/>
              <a:t/>
            </a:r>
            <a:br>
              <a:rPr lang="en-US" sz="1200" dirty="0"/>
            </a:br>
            <a:r>
              <a:rPr lang="en-US" sz="1200" dirty="0" smtClean="0"/>
              <a:t>For campaigns that offer cold- or warm- weather specific</a:t>
            </a:r>
          </a:p>
          <a:p>
            <a:pPr indent="0">
              <a:lnSpc>
                <a:spcPct val="120000"/>
              </a:lnSpc>
              <a:spcAft>
                <a:spcPts val="0"/>
              </a:spcAft>
              <a:buNone/>
            </a:pPr>
            <a:r>
              <a:rPr lang="en-US" sz="1200" dirty="0" smtClean="0"/>
              <a:t>products such as outer wear or ice cream, this targeting</a:t>
            </a:r>
          </a:p>
          <a:p>
            <a:pPr indent="0">
              <a:lnSpc>
                <a:spcPct val="120000"/>
              </a:lnSpc>
              <a:spcAft>
                <a:spcPts val="0"/>
              </a:spcAft>
              <a:buNone/>
            </a:pPr>
            <a:r>
              <a:rPr lang="en-US" sz="1200" dirty="0" smtClean="0"/>
              <a:t>strategy is a must have!</a:t>
            </a:r>
            <a:br>
              <a:rPr lang="en-US" sz="1200" dirty="0" smtClean="0"/>
            </a:br>
            <a:endParaRPr lang="en-US" sz="1200" dirty="0" smtClean="0"/>
          </a:p>
          <a:p>
            <a:pPr marL="511175" indent="-168275">
              <a:lnSpc>
                <a:spcPct val="120000"/>
              </a:lnSpc>
              <a:spcAft>
                <a:spcPts val="0"/>
              </a:spcAft>
              <a:buFont typeface="Arial" panose="020B0604020202020204" pitchFamily="34" charset="0"/>
              <a:buChar char="•"/>
            </a:pPr>
            <a:r>
              <a:rPr lang="en-US" sz="1200" dirty="0" smtClean="0"/>
              <a:t>Capitalize on campaign insights:</a:t>
            </a:r>
          </a:p>
          <a:p>
            <a:pPr marL="911225" lvl="1" indent="-168275">
              <a:lnSpc>
                <a:spcPct val="120000"/>
              </a:lnSpc>
              <a:buFont typeface="Arial" panose="020B0604020202020204" pitchFamily="34" charset="0"/>
              <a:buChar char="•"/>
            </a:pPr>
            <a:r>
              <a:rPr lang="en-US" sz="1200" dirty="0" smtClean="0"/>
              <a:t>Confirm expected results</a:t>
            </a:r>
          </a:p>
          <a:p>
            <a:pPr marL="911225" lvl="1" indent="-168275">
              <a:lnSpc>
                <a:spcPct val="120000"/>
              </a:lnSpc>
              <a:buFont typeface="Arial" panose="020B0604020202020204" pitchFamily="34" charset="0"/>
              <a:buChar char="•"/>
            </a:pPr>
            <a:r>
              <a:rPr lang="en-US" sz="1200" dirty="0" smtClean="0"/>
              <a:t>Understand unexpected user behavior </a:t>
            </a:r>
          </a:p>
          <a:p>
            <a:pPr marL="911225" lvl="1" indent="-168275">
              <a:lnSpc>
                <a:spcPct val="120000"/>
              </a:lnSpc>
              <a:buFont typeface="Arial" panose="020B0604020202020204" pitchFamily="34" charset="0"/>
              <a:buChar char="•"/>
            </a:pPr>
            <a:r>
              <a:rPr lang="en-US" sz="1200" dirty="0"/>
              <a:t>G</a:t>
            </a:r>
            <a:r>
              <a:rPr lang="en-US" sz="1200" dirty="0" smtClean="0"/>
              <a:t>ain deep insights into conversion patterns of users</a:t>
            </a:r>
            <a:br>
              <a:rPr lang="en-US" sz="1200" dirty="0" smtClean="0"/>
            </a:br>
            <a:endParaRPr lang="en-US" sz="1200" dirty="0" smtClean="0"/>
          </a:p>
          <a:p>
            <a:pPr indent="0">
              <a:lnSpc>
                <a:spcPct val="120000"/>
              </a:lnSpc>
              <a:spcAft>
                <a:spcPts val="0"/>
              </a:spcAft>
              <a:buNone/>
            </a:pPr>
            <a:endParaRPr lang="en-US" dirty="0" smtClean="0"/>
          </a:p>
        </p:txBody>
      </p:sp>
      <p:sp>
        <p:nvSpPr>
          <p:cNvPr id="6" name="Rectangle 5"/>
          <p:cNvSpPr/>
          <p:nvPr/>
        </p:nvSpPr>
        <p:spPr>
          <a:xfrm>
            <a:off x="363327" y="1149655"/>
            <a:ext cx="8514443" cy="602216"/>
          </a:xfrm>
          <a:prstGeom prst="rect">
            <a:avLst/>
          </a:prstGeom>
        </p:spPr>
        <p:txBody>
          <a:bodyPr wrap="square">
            <a:spAutoFit/>
          </a:bodyPr>
          <a:lstStyle/>
          <a:p>
            <a:pPr>
              <a:lnSpc>
                <a:spcPct val="120000"/>
              </a:lnSpc>
            </a:pPr>
            <a:r>
              <a:rPr lang="en-US" sz="1400" i="1" dirty="0" smtClean="0">
                <a:solidFill>
                  <a:prstClr val="black"/>
                </a:solidFill>
                <a:latin typeface="Akkurat"/>
                <a:cs typeface="Akkurat"/>
              </a:rPr>
              <a:t>Take real-time weather data for every location on the planet and target ads accordingly. </a:t>
            </a:r>
            <a:br>
              <a:rPr lang="en-US" sz="1400" i="1" dirty="0" smtClean="0">
                <a:solidFill>
                  <a:prstClr val="black"/>
                </a:solidFill>
                <a:latin typeface="Akkurat"/>
                <a:cs typeface="Akkurat"/>
              </a:rPr>
            </a:br>
            <a:r>
              <a:rPr lang="en-US" sz="1400" i="1" dirty="0" smtClean="0">
                <a:solidFill>
                  <a:prstClr val="black"/>
                </a:solidFill>
                <a:latin typeface="Akkurat"/>
                <a:cs typeface="Akkurat"/>
              </a:rPr>
              <a:t>Air conditioner ads during a heat-wave in Australia. Food delivery ads for cold nights in NYC. </a:t>
            </a:r>
            <a:endParaRPr lang="en-US" sz="1400" i="1" dirty="0">
              <a:solidFill>
                <a:prstClr val="black"/>
              </a:solidFill>
              <a:latin typeface="Akkurat"/>
              <a:cs typeface="Akkurat"/>
            </a:endParaRPr>
          </a:p>
        </p:txBody>
      </p:sp>
      <p:grpSp>
        <p:nvGrpSpPr>
          <p:cNvPr id="4" name="Group 3"/>
          <p:cNvGrpSpPr/>
          <p:nvPr/>
        </p:nvGrpSpPr>
        <p:grpSpPr>
          <a:xfrm>
            <a:off x="4793819" y="2353894"/>
            <a:ext cx="4275308" cy="4401972"/>
            <a:chOff x="4793819" y="1765420"/>
            <a:chExt cx="4275308" cy="3301481"/>
          </a:xfrm>
        </p:grpSpPr>
        <p:pic>
          <p:nvPicPr>
            <p:cNvPr id="5" name="Picture 4" descr="tem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265" y="1765420"/>
              <a:ext cx="3675964" cy="2932189"/>
            </a:xfrm>
            <a:prstGeom prst="rect">
              <a:avLst/>
            </a:prstGeom>
          </p:spPr>
        </p:pic>
        <p:sp>
          <p:nvSpPr>
            <p:cNvPr id="9" name="Rounded Rectangle 8"/>
            <p:cNvSpPr/>
            <p:nvPr/>
          </p:nvSpPr>
          <p:spPr>
            <a:xfrm>
              <a:off x="6576785" y="4342893"/>
              <a:ext cx="1678214" cy="181430"/>
            </a:xfrm>
            <a:prstGeom prst="round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ounded Rectangular Callout 9"/>
            <p:cNvSpPr/>
            <p:nvPr/>
          </p:nvSpPr>
          <p:spPr>
            <a:xfrm>
              <a:off x="4793819" y="4648224"/>
              <a:ext cx="4275308" cy="418677"/>
            </a:xfrm>
            <a:prstGeom prst="wedgeRoundRectCallout">
              <a:avLst>
                <a:gd name="adj1" fmla="val 20131"/>
                <a:gd name="adj2" fmla="val -82520"/>
                <a:gd name="adj3" fmla="val 16667"/>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US" sz="1050" dirty="0">
                  <a:solidFill>
                    <a:prstClr val="black"/>
                  </a:solidFill>
                  <a:latin typeface="Akkurat"/>
                  <a:cs typeface="Akkurat"/>
                </a:rPr>
                <a:t>Maximize the opportunity to sell temperature-specific </a:t>
              </a:r>
              <a:r>
                <a:rPr lang="en-US" sz="1050" dirty="0" smtClean="0">
                  <a:solidFill>
                    <a:prstClr val="black"/>
                  </a:solidFill>
                  <a:latin typeface="Akkurat"/>
                  <a:cs typeface="Akkurat"/>
                </a:rPr>
                <a:t>products during </a:t>
              </a:r>
              <a:r>
                <a:rPr lang="en-US" sz="1050" dirty="0">
                  <a:solidFill>
                    <a:prstClr val="black"/>
                  </a:solidFill>
                  <a:latin typeface="Akkurat"/>
                  <a:cs typeface="Akkurat"/>
                </a:rPr>
                <a:t>expected </a:t>
              </a:r>
              <a:r>
                <a:rPr lang="en-US" sz="1050" i="1" dirty="0">
                  <a:solidFill>
                    <a:prstClr val="black"/>
                  </a:solidFill>
                  <a:latin typeface="Akkurat"/>
                  <a:cs typeface="Akkurat"/>
                </a:rPr>
                <a:t>and</a:t>
              </a:r>
              <a:r>
                <a:rPr lang="en-US" sz="1050" dirty="0">
                  <a:solidFill>
                    <a:prstClr val="black"/>
                  </a:solidFill>
                  <a:latin typeface="Akkurat"/>
                  <a:cs typeface="Akkurat"/>
                </a:rPr>
                <a:t> unexpected spikes in temperature. </a:t>
              </a:r>
            </a:p>
          </p:txBody>
        </p:sp>
      </p:grpSp>
    </p:spTree>
    <p:extLst>
      <p:ext uri="{BB962C8B-B14F-4D97-AF65-F5344CB8AC3E}">
        <p14:creationId xmlns:p14="http://schemas.microsoft.com/office/powerpoint/2010/main" val="3676991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632" y="128903"/>
            <a:ext cx="8229600" cy="1029934"/>
          </a:xfrm>
        </p:spPr>
        <p:txBody>
          <a:bodyPr>
            <a:noAutofit/>
          </a:bodyPr>
          <a:lstStyle/>
          <a:p>
            <a:r>
              <a:rPr lang="en-CA" sz="2000" b="1" dirty="0" smtClean="0"/>
              <a:t>Case </a:t>
            </a:r>
            <a:r>
              <a:rPr lang="en-CA" sz="2000" b="1" dirty="0"/>
              <a:t>Study – Retargeting Alongside New User Prospecting</a:t>
            </a:r>
          </a:p>
        </p:txBody>
      </p:sp>
      <p:sp>
        <p:nvSpPr>
          <p:cNvPr id="13" name="Content Placeholder 12"/>
          <p:cNvSpPr>
            <a:spLocks noGrp="1"/>
          </p:cNvSpPr>
          <p:nvPr>
            <p:ph idx="1"/>
          </p:nvPr>
        </p:nvSpPr>
        <p:spPr>
          <a:xfrm>
            <a:off x="158824" y="1730860"/>
            <a:ext cx="8229600" cy="3696362"/>
          </a:xfrm>
        </p:spPr>
        <p:txBody>
          <a:bodyPr>
            <a:normAutofit fontScale="25000" lnSpcReduction="20000"/>
          </a:bodyPr>
          <a:lstStyle/>
          <a:p>
            <a:pPr marL="0" indent="0">
              <a:buNone/>
            </a:pPr>
            <a:r>
              <a:rPr lang="en-CA" sz="4000" i="1" dirty="0"/>
              <a:t>Campaign Performance before  and after implementing a Prospecting campaign that ran alongside our Retargeting campaign:</a:t>
            </a:r>
          </a:p>
          <a:p>
            <a:pPr marL="0" indent="0">
              <a:buNone/>
            </a:pPr>
            <a:endParaRPr lang="en-CA" sz="2550" dirty="0"/>
          </a:p>
          <a:p>
            <a:pPr marL="0" indent="0">
              <a:buNone/>
            </a:pPr>
            <a:endParaRPr lang="en-CA" sz="2550" dirty="0"/>
          </a:p>
          <a:p>
            <a:pPr marL="0" indent="0">
              <a:buNone/>
            </a:pPr>
            <a:endParaRPr lang="en-CA" sz="2550" dirty="0"/>
          </a:p>
          <a:p>
            <a:pPr marL="0" indent="0">
              <a:buNone/>
            </a:pPr>
            <a:endParaRPr lang="en-CA" sz="2550" dirty="0"/>
          </a:p>
          <a:p>
            <a:pPr marL="0" indent="0">
              <a:buNone/>
            </a:pPr>
            <a:endParaRPr lang="en-CA" sz="2550" dirty="0"/>
          </a:p>
          <a:p>
            <a:pPr marL="0" indent="0">
              <a:buNone/>
            </a:pPr>
            <a:endParaRPr lang="en-CA" sz="2550" dirty="0"/>
          </a:p>
          <a:p>
            <a:pPr marL="0" indent="0">
              <a:buNone/>
            </a:pPr>
            <a:endParaRPr lang="en-CA" sz="2550" dirty="0"/>
          </a:p>
          <a:p>
            <a:pPr lvl="1"/>
            <a:endParaRPr lang="en-CA" dirty="0" smtClean="0"/>
          </a:p>
          <a:p>
            <a:pPr marL="0" indent="0">
              <a:buNone/>
            </a:pPr>
            <a:endParaRPr lang="en-CA" sz="2850" b="1" dirty="0"/>
          </a:p>
          <a:p>
            <a:pPr marL="0" indent="0">
              <a:buNone/>
            </a:pPr>
            <a:endParaRPr lang="en-CA" sz="2850" b="1" dirty="0"/>
          </a:p>
          <a:p>
            <a:pPr marL="0" indent="0">
              <a:buNone/>
            </a:pPr>
            <a:endParaRPr lang="en-CA" sz="2850" b="1" dirty="0"/>
          </a:p>
          <a:p>
            <a:pPr marL="0" indent="0">
              <a:lnSpc>
                <a:spcPct val="120000"/>
              </a:lnSpc>
              <a:buNone/>
            </a:pPr>
            <a:r>
              <a:rPr lang="en-CA" sz="4800" b="1" dirty="0"/>
              <a:t>Campaign Results: </a:t>
            </a:r>
          </a:p>
          <a:p>
            <a:pPr>
              <a:lnSpc>
                <a:spcPct val="120000"/>
              </a:lnSpc>
            </a:pPr>
            <a:endParaRPr lang="en-CA" sz="4800" b="1" i="1" dirty="0"/>
          </a:p>
          <a:p>
            <a:pPr marL="214313" indent="-214313">
              <a:lnSpc>
                <a:spcPct val="120000"/>
              </a:lnSpc>
            </a:pPr>
            <a:r>
              <a:rPr lang="en-CA" sz="4800" dirty="0"/>
              <a:t>Based on the 400% ROAS objective, campaign performance was </a:t>
            </a:r>
            <a:r>
              <a:rPr lang="en-CA" sz="4800" b="1" dirty="0"/>
              <a:t>130% </a:t>
            </a:r>
            <a:r>
              <a:rPr lang="en-CA" sz="4800" dirty="0"/>
              <a:t>higher than the set ROAS goal, with a very considerable CTR lift. This significant boost for the After Prospecting Campaign came in despite having $1k less in budget.</a:t>
            </a:r>
          </a:p>
          <a:p>
            <a:pPr marL="0" indent="0">
              <a:lnSpc>
                <a:spcPct val="120000"/>
              </a:lnSpc>
              <a:buNone/>
            </a:pPr>
            <a:endParaRPr lang="en-CA" sz="4800" dirty="0"/>
          </a:p>
          <a:p>
            <a:pPr marL="214313" indent="-214313">
              <a:lnSpc>
                <a:spcPct val="120000"/>
              </a:lnSpc>
            </a:pPr>
            <a:r>
              <a:rPr lang="en-CA" sz="4800" dirty="0"/>
              <a:t>In addition to boosting the results of our Retargeting campaign, the Prospecting campaign helped grow the cookie pool at rate of approximately 4000 cookies a day – More than </a:t>
            </a:r>
            <a:r>
              <a:rPr lang="en-CA" sz="4800" b="1" dirty="0"/>
              <a:t>31,000 </a:t>
            </a:r>
            <a:r>
              <a:rPr lang="en-CA" sz="4800" dirty="0"/>
              <a:t>cookies within 9 days.</a:t>
            </a: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867" y="2116304"/>
            <a:ext cx="2878963" cy="1619417"/>
          </a:xfrm>
          <a:prstGeom prst="rect">
            <a:avLst/>
          </a:prstGeom>
          <a:noFill/>
          <a:ln>
            <a:noFill/>
          </a:ln>
        </p:spPr>
      </p:pic>
      <p:sp>
        <p:nvSpPr>
          <p:cNvPr id="14" name="Rectangle 13"/>
          <p:cNvSpPr/>
          <p:nvPr/>
        </p:nvSpPr>
        <p:spPr>
          <a:xfrm>
            <a:off x="179513" y="1430778"/>
            <a:ext cx="6624736" cy="300082"/>
          </a:xfrm>
          <a:prstGeom prst="rect">
            <a:avLst/>
          </a:prstGeom>
        </p:spPr>
        <p:txBody>
          <a:bodyPr wrap="square">
            <a:spAutoFit/>
          </a:bodyPr>
          <a:lstStyle/>
          <a:p>
            <a:r>
              <a:rPr lang="en-CA" sz="1350" b="1" i="1" dirty="0"/>
              <a:t>Client Type: E-Commerce</a:t>
            </a:r>
          </a:p>
        </p:txBody>
      </p:sp>
      <p:sp>
        <p:nvSpPr>
          <p:cNvPr id="2" name="Rectangle 1"/>
          <p:cNvSpPr/>
          <p:nvPr/>
        </p:nvSpPr>
        <p:spPr>
          <a:xfrm>
            <a:off x="226565" y="2240869"/>
            <a:ext cx="8529108" cy="2516074"/>
          </a:xfrm>
          <a:prstGeom prst="rect">
            <a:avLst/>
          </a:prstGeom>
        </p:spPr>
        <p:txBody>
          <a:bodyPr wrap="square" numCol="2">
            <a:spAutoFit/>
          </a:bodyPr>
          <a:lstStyle/>
          <a:p>
            <a:r>
              <a:rPr lang="en-CA" sz="1350" b="1" u="sng" dirty="0"/>
              <a:t>Retargeting Before Prospecting:</a:t>
            </a:r>
            <a:endParaRPr lang="en-CA" sz="1200" b="1" u="sng" dirty="0"/>
          </a:p>
          <a:p>
            <a:r>
              <a:rPr lang="en-CA" sz="1200" dirty="0"/>
              <a:t>Goal: 400% ROAS</a:t>
            </a:r>
          </a:p>
          <a:p>
            <a:r>
              <a:rPr lang="en-CA" sz="1200" dirty="0"/>
              <a:t>Spend: $12k</a:t>
            </a:r>
          </a:p>
          <a:p>
            <a:r>
              <a:rPr lang="en-CA" sz="1200" dirty="0"/>
              <a:t>PC Conversions: 127</a:t>
            </a:r>
          </a:p>
          <a:p>
            <a:r>
              <a:rPr lang="en-CA" sz="1200" dirty="0"/>
              <a:t>PV Conversions: 1,918</a:t>
            </a:r>
          </a:p>
          <a:p>
            <a:r>
              <a:rPr lang="en-CA" sz="1200" dirty="0"/>
              <a:t>CTR: 0.07%</a:t>
            </a:r>
          </a:p>
          <a:p>
            <a:r>
              <a:rPr lang="en-CA" sz="1200" dirty="0"/>
              <a:t>ROAS: 839%</a:t>
            </a:r>
          </a:p>
          <a:p>
            <a:pPr lvl="1"/>
            <a:endParaRPr lang="en-CA" sz="1200" dirty="0"/>
          </a:p>
          <a:p>
            <a:pPr lvl="1"/>
            <a:endParaRPr lang="en-CA" sz="1200" dirty="0"/>
          </a:p>
          <a:p>
            <a:pPr lvl="1"/>
            <a:endParaRPr lang="en-CA" sz="1200" dirty="0"/>
          </a:p>
          <a:p>
            <a:pPr lvl="1"/>
            <a:endParaRPr lang="en-CA" sz="1200" dirty="0" smtClean="0"/>
          </a:p>
          <a:p>
            <a:pPr lvl="1"/>
            <a:endParaRPr lang="en-CA" sz="1200" dirty="0" smtClean="0"/>
          </a:p>
          <a:p>
            <a:pPr lvl="1"/>
            <a:endParaRPr lang="en-CA" sz="1200" dirty="0"/>
          </a:p>
          <a:p>
            <a:r>
              <a:rPr lang="en-CA" sz="1350" b="1" u="sng" dirty="0"/>
              <a:t>Retargeting After Prospecting:</a:t>
            </a:r>
          </a:p>
          <a:p>
            <a:r>
              <a:rPr lang="en-CA" sz="1200" dirty="0"/>
              <a:t>Goal: 400% ROAS</a:t>
            </a:r>
          </a:p>
          <a:p>
            <a:r>
              <a:rPr lang="en-CA" sz="1200" dirty="0"/>
              <a:t>Spend: $11k</a:t>
            </a:r>
          </a:p>
          <a:p>
            <a:r>
              <a:rPr lang="en-CA" sz="1200" dirty="0"/>
              <a:t>PC Conversions: 109</a:t>
            </a:r>
          </a:p>
          <a:p>
            <a:r>
              <a:rPr lang="en-CA" sz="1200" dirty="0"/>
              <a:t>PV Conversions: 2,120</a:t>
            </a:r>
          </a:p>
          <a:p>
            <a:r>
              <a:rPr lang="en-CA" sz="1200" dirty="0"/>
              <a:t>CTR: 0.12%</a:t>
            </a:r>
          </a:p>
          <a:p>
            <a:r>
              <a:rPr lang="en-CA" sz="1200" dirty="0"/>
              <a:t>ROAS: 919%</a:t>
            </a:r>
          </a:p>
        </p:txBody>
      </p:sp>
    </p:spTree>
    <p:extLst>
      <p:ext uri="{BB962C8B-B14F-4D97-AF65-F5344CB8AC3E}">
        <p14:creationId xmlns:p14="http://schemas.microsoft.com/office/powerpoint/2010/main" val="20943901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TYPES OF DISPLAY</a:t>
            </a:r>
            <a:endParaRPr lang="en-US" dirty="0"/>
          </a:p>
        </p:txBody>
      </p:sp>
      <p:sp>
        <p:nvSpPr>
          <p:cNvPr id="3" name="Content Placeholder 2"/>
          <p:cNvSpPr>
            <a:spLocks noGrp="1"/>
          </p:cNvSpPr>
          <p:nvPr>
            <p:ph idx="1"/>
          </p:nvPr>
        </p:nvSpPr>
        <p:spPr/>
        <p:txBody>
          <a:bodyPr/>
          <a:lstStyle/>
          <a:p>
            <a:r>
              <a:rPr lang="en-US" dirty="0" smtClean="0"/>
              <a:t>Beyond the Norm</a:t>
            </a:r>
            <a:endParaRPr lang="en-US" dirty="0"/>
          </a:p>
        </p:txBody>
      </p:sp>
    </p:spTree>
    <p:extLst>
      <p:ext uri="{BB962C8B-B14F-4D97-AF65-F5344CB8AC3E}">
        <p14:creationId xmlns:p14="http://schemas.microsoft.com/office/powerpoint/2010/main" val="281894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Ad Units Increase Engagement</a:t>
            </a:r>
            <a:endParaRPr lang="en-US" dirty="0"/>
          </a:p>
        </p:txBody>
      </p:sp>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029"/>
          <a:stretch/>
        </p:blipFill>
        <p:spPr bwMode="auto">
          <a:xfrm>
            <a:off x="200912" y="2042490"/>
            <a:ext cx="4204609" cy="2858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4" r="5485" b="2750"/>
          <a:stretch/>
        </p:blipFill>
        <p:spPr bwMode="auto">
          <a:xfrm>
            <a:off x="4755874" y="2012673"/>
            <a:ext cx="4099892" cy="2888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65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Marketplace</a:t>
            </a:r>
            <a:endParaRPr lang="en-US" dirty="0"/>
          </a:p>
        </p:txBody>
      </p:sp>
      <p:sp>
        <p:nvSpPr>
          <p:cNvPr id="4" name="TextBox 3"/>
          <p:cNvSpPr txBox="1"/>
          <p:nvPr/>
        </p:nvSpPr>
        <p:spPr>
          <a:xfrm>
            <a:off x="534868" y="2022238"/>
            <a:ext cx="2322632" cy="3416320"/>
          </a:xfrm>
          <a:prstGeom prst="rect">
            <a:avLst/>
          </a:prstGeom>
          <a:noFill/>
        </p:spPr>
        <p:txBody>
          <a:bodyPr wrap="square" rtlCol="0">
            <a:spAutoFit/>
          </a:bodyPr>
          <a:lstStyle/>
          <a:p>
            <a:pPr marL="214313" indent="-214313">
              <a:buFont typeface="Wingdings" charset="2"/>
              <a:buChar char="Ø"/>
            </a:pPr>
            <a:r>
              <a:rPr lang="en-US" sz="1350" dirty="0">
                <a:solidFill>
                  <a:schemeClr val="accent6"/>
                </a:solidFill>
              </a:rPr>
              <a:t>We can execute Guaranteed Premium buys and launch it Programmatically.  </a:t>
            </a:r>
          </a:p>
          <a:p>
            <a:endParaRPr lang="en-US" sz="1350" dirty="0">
              <a:solidFill>
                <a:schemeClr val="tx1">
                  <a:lumMod val="85000"/>
                  <a:lumOff val="15000"/>
                </a:schemeClr>
              </a:solidFill>
            </a:endParaRPr>
          </a:p>
          <a:p>
            <a:r>
              <a:rPr lang="en-US" sz="1350" dirty="0">
                <a:solidFill>
                  <a:schemeClr val="accent1"/>
                </a:solidFill>
              </a:rPr>
              <a:t>For example, if buying </a:t>
            </a:r>
            <a:r>
              <a:rPr lang="en-US" sz="1350" dirty="0" err="1">
                <a:solidFill>
                  <a:schemeClr val="accent1"/>
                </a:solidFill>
              </a:rPr>
              <a:t>CNN.com</a:t>
            </a:r>
            <a:r>
              <a:rPr lang="en-US" sz="1350" dirty="0">
                <a:solidFill>
                  <a:schemeClr val="accent1"/>
                </a:solidFill>
              </a:rPr>
              <a:t> inventory through the PMP, </a:t>
            </a:r>
            <a:r>
              <a:rPr lang="en-US" sz="1350" dirty="0" smtClean="0">
                <a:solidFill>
                  <a:schemeClr val="accent1"/>
                </a:solidFill>
              </a:rPr>
              <a:t>you can </a:t>
            </a:r>
            <a:r>
              <a:rPr lang="en-US" sz="1350" dirty="0">
                <a:solidFill>
                  <a:schemeClr val="accent1"/>
                </a:solidFill>
              </a:rPr>
              <a:t>optimize the campaign </a:t>
            </a:r>
            <a:r>
              <a:rPr lang="en-US" sz="1350" dirty="0" smtClean="0">
                <a:solidFill>
                  <a:schemeClr val="accent1"/>
                </a:solidFill>
              </a:rPr>
              <a:t>with all </a:t>
            </a:r>
            <a:r>
              <a:rPr lang="en-US" sz="1350" dirty="0">
                <a:solidFill>
                  <a:schemeClr val="accent1"/>
                </a:solidFill>
              </a:rPr>
              <a:t>levers available through RTB buys. </a:t>
            </a:r>
            <a:r>
              <a:rPr lang="en-US" sz="1350" dirty="0" smtClean="0">
                <a:solidFill>
                  <a:schemeClr val="accent1"/>
                </a:solidFill>
              </a:rPr>
              <a:t>I.e.: </a:t>
            </a:r>
            <a:r>
              <a:rPr lang="en-US" sz="1350" dirty="0">
                <a:solidFill>
                  <a:schemeClr val="accent1"/>
                </a:solidFill>
              </a:rPr>
              <a:t>Day of Week, Time of Day, etc. It is not possible to granularly optimize this way directly through the Publisher</a:t>
            </a:r>
            <a:endParaRPr lang="en-US" sz="1425" i="1" dirty="0">
              <a:solidFill>
                <a:schemeClr val="accent1"/>
              </a:solidFill>
            </a:endParaRPr>
          </a:p>
        </p:txBody>
      </p:sp>
      <p:graphicFrame>
        <p:nvGraphicFramePr>
          <p:cNvPr id="5" name="Diagram 4"/>
          <p:cNvGraphicFramePr/>
          <p:nvPr>
            <p:extLst>
              <p:ext uri="{D42A27DB-BD31-4B8C-83A1-F6EECF244321}">
                <p14:modId xmlns:p14="http://schemas.microsoft.com/office/powerpoint/2010/main" val="4014780321"/>
              </p:ext>
            </p:extLst>
          </p:nvPr>
        </p:nvGraphicFramePr>
        <p:xfrm>
          <a:off x="2999690" y="2134944"/>
          <a:ext cx="5549810" cy="2939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2202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Ad Exchanges</a:t>
            </a:r>
            <a:endParaRPr lang="en-US" dirty="0"/>
          </a:p>
        </p:txBody>
      </p:sp>
      <p:pic>
        <p:nvPicPr>
          <p:cNvPr id="4" name="Picture 3"/>
          <p:cNvPicPr>
            <a:picLocks noChangeAspect="1"/>
          </p:cNvPicPr>
          <p:nvPr/>
        </p:nvPicPr>
        <p:blipFill>
          <a:blip r:embed="rId2"/>
          <a:stretch>
            <a:fillRect/>
          </a:stretch>
        </p:blipFill>
        <p:spPr>
          <a:xfrm>
            <a:off x="7525893" y="1728685"/>
            <a:ext cx="784227" cy="78422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037" y="1948092"/>
            <a:ext cx="1448288" cy="34541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1137" y="1893034"/>
            <a:ext cx="1325177" cy="45553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0048" y="1962757"/>
            <a:ext cx="1443122" cy="316082"/>
          </a:xfrm>
          <a:prstGeom prst="rect">
            <a:avLst/>
          </a:prstGeom>
        </p:spPr>
      </p:pic>
      <p:cxnSp>
        <p:nvCxnSpPr>
          <p:cNvPr id="8" name="Straight Connector 7"/>
          <p:cNvCxnSpPr/>
          <p:nvPr/>
        </p:nvCxnSpPr>
        <p:spPr>
          <a:xfrm>
            <a:off x="520801" y="2765930"/>
            <a:ext cx="7962776" cy="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2832" y="2567214"/>
            <a:ext cx="1747425" cy="230832"/>
          </a:xfrm>
          <a:prstGeom prst="rect">
            <a:avLst/>
          </a:prstGeom>
          <a:noFill/>
        </p:spPr>
        <p:txBody>
          <a:bodyPr wrap="square" rtlCol="0">
            <a:spAutoFit/>
          </a:bodyPr>
          <a:lstStyle/>
          <a:p>
            <a:r>
              <a:rPr lang="en-US" sz="900" dirty="0">
                <a:solidFill>
                  <a:prstClr val="white">
                    <a:lumMod val="65000"/>
                  </a:prstClr>
                </a:solidFill>
              </a:rPr>
              <a:t>ONGOING INTEGRATIONS</a:t>
            </a: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7893" y="1897166"/>
            <a:ext cx="1967608" cy="450816"/>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401" y="3088499"/>
            <a:ext cx="1209721" cy="36493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7933" y="3090926"/>
            <a:ext cx="1117482" cy="360078"/>
          </a:xfrm>
          <a:prstGeom prst="rect">
            <a:avLst/>
          </a:prstGeom>
        </p:spPr>
      </p:pic>
      <p:pic>
        <p:nvPicPr>
          <p:cNvPr id="13" name="Picture 1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64682" y="3112581"/>
            <a:ext cx="1307351" cy="316767"/>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24845" y="3113757"/>
            <a:ext cx="1189448" cy="314417"/>
          </a:xfrm>
          <a:prstGeom prst="rect">
            <a:avLst/>
          </a:prstGeom>
        </p:spPr>
      </p:pic>
      <p:pic>
        <p:nvPicPr>
          <p:cNvPr id="15"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67105" y="3178891"/>
            <a:ext cx="1078862" cy="18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2194" y="3702236"/>
            <a:ext cx="2080013" cy="476570"/>
          </a:xfrm>
          <a:prstGeom prst="rect">
            <a:avLst/>
          </a:prstGeom>
        </p:spPr>
      </p:pic>
      <p:cxnSp>
        <p:nvCxnSpPr>
          <p:cNvPr id="17" name="Straight Connector 16"/>
          <p:cNvCxnSpPr/>
          <p:nvPr/>
        </p:nvCxnSpPr>
        <p:spPr>
          <a:xfrm>
            <a:off x="470637" y="4375187"/>
            <a:ext cx="7962776" cy="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22668" y="4176472"/>
            <a:ext cx="1747425" cy="230832"/>
          </a:xfrm>
          <a:prstGeom prst="rect">
            <a:avLst/>
          </a:prstGeom>
          <a:noFill/>
        </p:spPr>
        <p:txBody>
          <a:bodyPr wrap="square" rtlCol="0">
            <a:spAutoFit/>
          </a:bodyPr>
          <a:lstStyle/>
          <a:p>
            <a:r>
              <a:rPr lang="en-US" sz="900" dirty="0">
                <a:solidFill>
                  <a:prstClr val="white">
                    <a:lumMod val="65000"/>
                  </a:prstClr>
                </a:solidFill>
              </a:rPr>
              <a:t>CURRENT PARTNERS</a:t>
            </a:r>
          </a:p>
        </p:txBody>
      </p:sp>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94767" y="4875241"/>
            <a:ext cx="1478724" cy="208510"/>
          </a:xfrm>
          <a:prstGeom prst="rect">
            <a:avLst/>
          </a:prstGeom>
        </p:spPr>
      </p:pic>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3859" y="4573687"/>
            <a:ext cx="1082156" cy="811617"/>
          </a:xfrm>
          <a:prstGeom prst="rect">
            <a:avLst/>
          </a:prstGeom>
        </p:spPr>
      </p:pic>
      <p:sp>
        <p:nvSpPr>
          <p:cNvPr id="25" name="TextBox 24"/>
          <p:cNvSpPr txBox="1"/>
          <p:nvPr/>
        </p:nvSpPr>
        <p:spPr>
          <a:xfrm>
            <a:off x="2403177" y="5215831"/>
            <a:ext cx="1747425" cy="230832"/>
          </a:xfrm>
          <a:prstGeom prst="rect">
            <a:avLst/>
          </a:prstGeom>
          <a:noFill/>
        </p:spPr>
        <p:txBody>
          <a:bodyPr wrap="square" rtlCol="0">
            <a:spAutoFit/>
          </a:bodyPr>
          <a:lstStyle/>
          <a:p>
            <a:r>
              <a:rPr lang="en-US" sz="900" dirty="0">
                <a:solidFill>
                  <a:prstClr val="white">
                    <a:lumMod val="65000"/>
                  </a:prstClr>
                </a:solidFill>
              </a:rPr>
              <a:t>NAMES TO LISTEN FOR</a:t>
            </a:r>
          </a:p>
        </p:txBody>
      </p:sp>
    </p:spTree>
    <p:extLst>
      <p:ext uri="{BB962C8B-B14F-4D97-AF65-F5344CB8AC3E}">
        <p14:creationId xmlns:p14="http://schemas.microsoft.com/office/powerpoint/2010/main" val="4098059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sp>
        <p:nvSpPr>
          <p:cNvPr id="3" name="Content Placeholder 2"/>
          <p:cNvSpPr>
            <a:spLocks noGrp="1"/>
          </p:cNvSpPr>
          <p:nvPr>
            <p:ph idx="1"/>
          </p:nvPr>
        </p:nvSpPr>
        <p:spPr/>
        <p:txBody>
          <a:bodyPr/>
          <a:lstStyle/>
          <a:p>
            <a:r>
              <a:rPr lang="en-US" dirty="0" smtClean="0"/>
              <a:t>Granular Data</a:t>
            </a:r>
            <a:endParaRPr lang="en-US" dirty="0"/>
          </a:p>
        </p:txBody>
      </p:sp>
    </p:spTree>
    <p:extLst>
      <p:ext uri="{BB962C8B-B14F-4D97-AF65-F5344CB8AC3E}">
        <p14:creationId xmlns:p14="http://schemas.microsoft.com/office/powerpoint/2010/main" val="333546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84" y="143405"/>
            <a:ext cx="9014216" cy="987619"/>
          </a:xfrm>
          <a:noFill/>
        </p:spPr>
        <p:txBody>
          <a:bodyPr>
            <a:noAutofit/>
          </a:bodyPr>
          <a:lstStyle/>
          <a:p>
            <a:r>
              <a:rPr lang="en-US" sz="2700" b="1" dirty="0"/>
              <a:t>Granular Reporting</a:t>
            </a:r>
            <a:endParaRPr lang="fr-CA" sz="2700" b="1" dirty="0"/>
          </a:p>
        </p:txBody>
      </p:sp>
      <p:sp>
        <p:nvSpPr>
          <p:cNvPr id="3" name="Content Placeholder 2"/>
          <p:cNvSpPr>
            <a:spLocks noGrp="1"/>
          </p:cNvSpPr>
          <p:nvPr>
            <p:ph idx="1"/>
          </p:nvPr>
        </p:nvSpPr>
        <p:spPr>
          <a:xfrm>
            <a:off x="454715" y="1588993"/>
            <a:ext cx="8125694" cy="706946"/>
          </a:xfrm>
        </p:spPr>
        <p:txBody>
          <a:bodyPr>
            <a:noAutofit/>
          </a:bodyPr>
          <a:lstStyle/>
          <a:p>
            <a:pPr marL="0" indent="0">
              <a:buNone/>
            </a:pPr>
            <a:r>
              <a:rPr lang="en-US" sz="1650" b="1" dirty="0" smtClean="0">
                <a:solidFill>
                  <a:srgbClr val="0070C0"/>
                </a:solidFill>
                <a:latin typeface="+mj-lt"/>
              </a:rPr>
              <a:t>Comprehensive </a:t>
            </a:r>
            <a:r>
              <a:rPr lang="en-US" sz="1650" b="1" dirty="0">
                <a:solidFill>
                  <a:srgbClr val="0070C0"/>
                </a:solidFill>
                <a:latin typeface="+mj-lt"/>
              </a:rPr>
              <a:t>Display Reporting </a:t>
            </a:r>
            <a:r>
              <a:rPr lang="en-US" sz="1650" b="1" dirty="0" smtClean="0">
                <a:latin typeface="+mj-lt"/>
              </a:rPr>
              <a:t>through the </a:t>
            </a:r>
            <a:r>
              <a:rPr lang="en-US" sz="1650" b="1" dirty="0">
                <a:latin typeface="+mj-lt"/>
              </a:rPr>
              <a:t>High Definition (HD) Report</a:t>
            </a:r>
            <a:endParaRPr lang="fr-CA" sz="1650" b="1"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16" y="2492077"/>
            <a:ext cx="8259417" cy="2336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5099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3" name="Content Placeholder 2"/>
          <p:cNvSpPr>
            <a:spLocks noGrp="1"/>
          </p:cNvSpPr>
          <p:nvPr>
            <p:ph idx="1"/>
          </p:nvPr>
        </p:nvSpPr>
        <p:spPr>
          <a:xfrm>
            <a:off x="222250" y="1562101"/>
            <a:ext cx="7886700" cy="1960766"/>
          </a:xfrm>
        </p:spPr>
        <p:txBody>
          <a:bodyPr>
            <a:normAutofit fontScale="47500" lnSpcReduction="20000"/>
          </a:bodyPr>
          <a:lstStyle/>
          <a:p>
            <a:r>
              <a:rPr lang="en-US" b="1" dirty="0" smtClean="0"/>
              <a:t>Programmatic: </a:t>
            </a:r>
            <a:r>
              <a:rPr lang="en-US" dirty="0"/>
              <a:t>U</a:t>
            </a:r>
            <a:r>
              <a:rPr lang="en-US" dirty="0" smtClean="0"/>
              <a:t>sing </a:t>
            </a:r>
            <a:r>
              <a:rPr lang="en-US" dirty="0"/>
              <a:t>an automated system to make media buying decisions instead of doing it </a:t>
            </a:r>
            <a:r>
              <a:rPr lang="en-US" dirty="0" smtClean="0"/>
              <a:t>manually</a:t>
            </a:r>
            <a:endParaRPr lang="en-US" b="1" dirty="0"/>
          </a:p>
          <a:p>
            <a:r>
              <a:rPr lang="en-US" b="1" dirty="0" smtClean="0"/>
              <a:t>RTB</a:t>
            </a:r>
            <a:r>
              <a:rPr lang="en-US" dirty="0"/>
              <a:t>: Real Time Bidding. As a general concept, it's basically what it says in the name. Bidding in real time on an impression by impression basis for display inventory</a:t>
            </a:r>
            <a:r>
              <a:rPr lang="en-US" dirty="0" smtClean="0"/>
              <a:t>.</a:t>
            </a:r>
            <a:endParaRPr lang="en-US" dirty="0"/>
          </a:p>
          <a:p>
            <a:r>
              <a:rPr lang="en-US" b="1" dirty="0"/>
              <a:t>DSP</a:t>
            </a:r>
            <a:r>
              <a:rPr lang="en-US" dirty="0"/>
              <a:t>: Demand Side Platform. This is the tool which advertisers or agencies (on behalf of advertisers) use to set up their programmatic display campaigns; </a:t>
            </a:r>
            <a:r>
              <a:rPr lang="en-US" dirty="0" smtClean="0"/>
              <a:t>i.e</a:t>
            </a:r>
            <a:r>
              <a:rPr lang="en-US" dirty="0"/>
              <a:t>. Strategy, targeting methods to reach the right users, bids, etc</a:t>
            </a:r>
            <a:r>
              <a:rPr lang="en-US" dirty="0" smtClean="0"/>
              <a:t>.</a:t>
            </a:r>
            <a:endParaRPr lang="en-US" dirty="0"/>
          </a:p>
          <a:p>
            <a:r>
              <a:rPr lang="en-US" b="1" dirty="0"/>
              <a:t>SSP</a:t>
            </a:r>
            <a:r>
              <a:rPr lang="en-US" dirty="0"/>
              <a:t>: Supply-Side Platform or Sell-Side Platform. It's a technology platform that publishers can use to manage their inventory more efficiently with the idea of </a:t>
            </a:r>
            <a:r>
              <a:rPr lang="en-US" dirty="0" smtClean="0"/>
              <a:t>maximizing </a:t>
            </a:r>
            <a:r>
              <a:rPr lang="en-US" dirty="0"/>
              <a:t>revenue. It's basically the same as a DSP but for publishers.</a:t>
            </a:r>
          </a:p>
          <a:p>
            <a:endParaRPr lang="en-US" dirty="0"/>
          </a:p>
        </p:txBody>
      </p:sp>
      <p:pic>
        <p:nvPicPr>
          <p:cNvPr id="4" name="Picture 3" descr="general_acronyms_630_2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70" y="3420894"/>
            <a:ext cx="6723397" cy="2753392"/>
          </a:xfrm>
          <a:prstGeom prst="rect">
            <a:avLst/>
          </a:prstGeom>
        </p:spPr>
      </p:pic>
    </p:spTree>
    <p:extLst>
      <p:ext uri="{BB962C8B-B14F-4D97-AF65-F5344CB8AC3E}">
        <p14:creationId xmlns:p14="http://schemas.microsoft.com/office/powerpoint/2010/main" val="3891539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p:cNvSpPr>
            <a:spLocks noGrp="1"/>
          </p:cNvSpPr>
          <p:nvPr>
            <p:ph type="title"/>
          </p:nvPr>
        </p:nvSpPr>
        <p:spPr>
          <a:xfrm>
            <a:off x="148324" y="143406"/>
            <a:ext cx="8995675" cy="811476"/>
          </a:xfrm>
          <a:noFill/>
        </p:spPr>
        <p:txBody>
          <a:bodyPr anchor="ctr">
            <a:noAutofit/>
          </a:bodyPr>
          <a:lstStyle/>
          <a:p>
            <a:r>
              <a:rPr lang="en-CA" sz="2700" b="1" dirty="0">
                <a:latin typeface="+mn-lt"/>
              </a:rPr>
              <a:t>Granularity Defined</a:t>
            </a:r>
          </a:p>
        </p:txBody>
      </p:sp>
      <p:cxnSp>
        <p:nvCxnSpPr>
          <p:cNvPr id="24" name="Straight Connector 23"/>
          <p:cNvCxnSpPr/>
          <p:nvPr/>
        </p:nvCxnSpPr>
        <p:spPr>
          <a:xfrm>
            <a:off x="6177260" y="5583783"/>
            <a:ext cx="0" cy="416971"/>
          </a:xfrm>
          <a:prstGeom prst="line">
            <a:avLst/>
          </a:prstGeom>
          <a:ln>
            <a:solidFill>
              <a:srgbClr val="00AEDA"/>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p:cNvGraphicFramePr/>
          <p:nvPr>
            <p:extLst>
              <p:ext uri="{D42A27DB-BD31-4B8C-83A1-F6EECF244321}">
                <p14:modId xmlns:p14="http://schemas.microsoft.com/office/powerpoint/2010/main" val="3055028679"/>
              </p:ext>
            </p:extLst>
          </p:nvPr>
        </p:nvGraphicFramePr>
        <p:xfrm>
          <a:off x="872163" y="1502018"/>
          <a:ext cx="7581068" cy="4498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3403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ADVERTISING</a:t>
            </a:r>
            <a:endParaRPr lang="en-US" dirty="0"/>
          </a:p>
        </p:txBody>
      </p:sp>
      <p:sp>
        <p:nvSpPr>
          <p:cNvPr id="3" name="Content Placeholder 2"/>
          <p:cNvSpPr>
            <a:spLocks noGrp="1"/>
          </p:cNvSpPr>
          <p:nvPr>
            <p:ph idx="1"/>
          </p:nvPr>
        </p:nvSpPr>
        <p:spPr/>
        <p:txBody>
          <a:bodyPr/>
          <a:lstStyle/>
          <a:p>
            <a:r>
              <a:rPr lang="en-US" dirty="0" smtClean="0"/>
              <a:t>Including Advanced TV</a:t>
            </a:r>
            <a:endParaRPr lang="en-US" dirty="0"/>
          </a:p>
        </p:txBody>
      </p:sp>
    </p:spTree>
    <p:extLst>
      <p:ext uri="{BB962C8B-B14F-4D97-AF65-F5344CB8AC3E}">
        <p14:creationId xmlns:p14="http://schemas.microsoft.com/office/powerpoint/2010/main" val="221676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04381" y="1869484"/>
            <a:ext cx="5034579" cy="3010157"/>
          </a:xfrm>
          <a:prstGeom prst="rect">
            <a:avLst/>
          </a:prstGeom>
        </p:spPr>
      </p:pic>
      <p:cxnSp>
        <p:nvCxnSpPr>
          <p:cNvPr id="4" name="Straight Connector 3"/>
          <p:cNvCxnSpPr/>
          <p:nvPr/>
        </p:nvCxnSpPr>
        <p:spPr>
          <a:xfrm flipH="1">
            <a:off x="4930273" y="3008513"/>
            <a:ext cx="526723"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300610" y="2747959"/>
            <a:ext cx="526723"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456992" y="2536568"/>
            <a:ext cx="480954" cy="56536"/>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5724911" y="2338708"/>
            <a:ext cx="418932" cy="170087"/>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6027417" y="2204246"/>
            <a:ext cx="275155" cy="225413"/>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6272810" y="2108840"/>
            <a:ext cx="151251" cy="376521"/>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484535" y="2282948"/>
            <a:ext cx="41753" cy="239287"/>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2487" y="120519"/>
            <a:ext cx="8967175" cy="819369"/>
          </a:xfrm>
          <a:noFill/>
        </p:spPr>
        <p:txBody>
          <a:bodyPr>
            <a:normAutofit/>
          </a:bodyPr>
          <a:lstStyle/>
          <a:p>
            <a:r>
              <a:rPr lang="en-US" sz="2700" b="1" dirty="0"/>
              <a:t>Access to </a:t>
            </a:r>
            <a:r>
              <a:rPr lang="en-US" sz="2700" b="1" dirty="0" smtClean="0"/>
              <a:t>Large </a:t>
            </a:r>
            <a:r>
              <a:rPr lang="en-US" sz="2700" b="1" dirty="0"/>
              <a:t>Video </a:t>
            </a:r>
            <a:r>
              <a:rPr lang="en-US" sz="2700" b="1" dirty="0" smtClean="0"/>
              <a:t>Audiences</a:t>
            </a:r>
            <a:endParaRPr lang="en-US" sz="2700" b="1" dirty="0">
              <a:solidFill>
                <a:schemeClr val="bg1"/>
              </a:solidFill>
            </a:endParaRPr>
          </a:p>
        </p:txBody>
      </p:sp>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t="23891" b="20363"/>
          <a:stretch>
            <a:fillRect/>
          </a:stretch>
        </p:blipFill>
        <p:spPr bwMode="auto">
          <a:xfrm>
            <a:off x="4822910" y="4837101"/>
            <a:ext cx="1056501" cy="30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descr="http://www.cbnews.fr/var/media/2/original/logo.jpg-19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7655" y="2380490"/>
            <a:ext cx="570009" cy="2857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tatic.guim.co.uk/sys-images/Guardian/Pix/pictures/2013/1/8/1357656518997/pubmatic-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325" b="37373"/>
          <a:stretch/>
        </p:blipFill>
        <p:spPr bwMode="auto">
          <a:xfrm>
            <a:off x="4629030" y="2683525"/>
            <a:ext cx="629332" cy="1257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1646" y="5246964"/>
            <a:ext cx="852600" cy="24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4538" y="3676170"/>
            <a:ext cx="714523" cy="25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descr="Smartcli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3064" y="1896575"/>
            <a:ext cx="773252" cy="1402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0"/>
          <a:srcRect/>
          <a:stretch>
            <a:fillRect/>
          </a:stretch>
        </p:blipFill>
        <p:spPr bwMode="auto">
          <a:xfrm>
            <a:off x="4572997" y="4205196"/>
            <a:ext cx="706290" cy="284994"/>
          </a:xfrm>
          <a:prstGeom prst="rect">
            <a:avLst/>
          </a:prstGeom>
          <a:noFill/>
          <a:ln w="9525">
            <a:noFill/>
            <a:miter lim="800000"/>
            <a:headEnd/>
            <a:tailEnd/>
          </a:ln>
        </p:spPr>
      </p:pic>
      <p:pic>
        <p:nvPicPr>
          <p:cNvPr id="39" name="Picture 11"/>
          <p:cNvPicPr>
            <a:picLocks noChangeAspect="1" noChangeArrowheads="1"/>
          </p:cNvPicPr>
          <p:nvPr/>
        </p:nvPicPr>
        <p:blipFill>
          <a:blip r:embed="rId11"/>
          <a:srcRect/>
          <a:stretch>
            <a:fillRect/>
          </a:stretch>
        </p:blipFill>
        <p:spPr bwMode="auto">
          <a:xfrm>
            <a:off x="6485295" y="5005040"/>
            <a:ext cx="373729" cy="379392"/>
          </a:xfrm>
          <a:prstGeom prst="rect">
            <a:avLst/>
          </a:prstGeom>
          <a:noFill/>
          <a:ln w="9525">
            <a:noFill/>
            <a:miter lim="800000"/>
            <a:headEnd/>
            <a:tailEnd/>
          </a:ln>
        </p:spPr>
      </p:pic>
      <p:pic>
        <p:nvPicPr>
          <p:cNvPr id="40" name="Picture 3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76578" y="2303153"/>
            <a:ext cx="543417" cy="19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4386" y="2921460"/>
            <a:ext cx="526552" cy="1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descr="http://www.exchangewire.com/wp-content/uploads/2012/05/videology.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99999" y="3374563"/>
            <a:ext cx="1035326" cy="2424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yourhub.denverpost.com/wp-content/uploads/2013/09/ALTITUDE-LOGO_TRANSPAREN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83680" y="2194038"/>
            <a:ext cx="733861" cy="1892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ttp://ww1.prweb.com/prfiles/2013/08/27/11406795/logo-black.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83419" y="2128393"/>
            <a:ext cx="365949" cy="1176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2" descr="http://www.adexchanger.com/wp-content/uploads/2013/09/Matt-Timothy-Vindico.jpg"/>
          <p:cNvPicPr>
            <a:picLocks noChangeAspect="1" noChangeArrowheads="1"/>
          </p:cNvPicPr>
          <p:nvPr/>
        </p:nvPicPr>
        <p:blipFill rotWithShape="1">
          <a:blip r:embed="rId17">
            <a:extLst>
              <a:ext uri="{28A0092B-C50C-407E-A947-70E740481C1C}">
                <a14:useLocalDpi xmlns:a14="http://schemas.microsoft.com/office/drawing/2010/main" val="0"/>
              </a:ext>
            </a:extLst>
          </a:blip>
          <a:srcRect t="69309" b="5193"/>
          <a:stretch/>
        </p:blipFill>
        <p:spPr bwMode="auto">
          <a:xfrm>
            <a:off x="5369505" y="1905631"/>
            <a:ext cx="677099" cy="2708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Chart 45"/>
          <p:cNvGraphicFramePr>
            <a:graphicFrameLocks/>
          </p:cNvGraphicFramePr>
          <p:nvPr>
            <p:extLst>
              <p:ext uri="{D42A27DB-BD31-4B8C-83A1-F6EECF244321}">
                <p14:modId xmlns:p14="http://schemas.microsoft.com/office/powerpoint/2010/main" val="2945863946"/>
              </p:ext>
            </p:extLst>
          </p:nvPr>
        </p:nvGraphicFramePr>
        <p:xfrm>
          <a:off x="114400" y="1017178"/>
          <a:ext cx="5030626" cy="3162386"/>
        </p:xfrm>
        <a:graphic>
          <a:graphicData uri="http://schemas.openxmlformats.org/drawingml/2006/chart">
            <c:chart xmlns:c="http://schemas.openxmlformats.org/drawingml/2006/chart" xmlns:r="http://schemas.openxmlformats.org/officeDocument/2006/relationships" r:id="rId18"/>
          </a:graphicData>
        </a:graphic>
      </p:graphicFrame>
      <p:pic>
        <p:nvPicPr>
          <p:cNvPr id="47" name="Picture 2"/>
          <p:cNvPicPr>
            <a:picLocks noChangeAspect="1" noChangeArrowheads="1"/>
          </p:cNvPicPr>
          <p:nvPr/>
        </p:nvPicPr>
        <p:blipFill>
          <a:blip r:embed="rId10"/>
          <a:srcRect/>
          <a:stretch>
            <a:fillRect/>
          </a:stretch>
        </p:blipFill>
        <p:spPr bwMode="auto">
          <a:xfrm>
            <a:off x="107505" y="3165916"/>
            <a:ext cx="1388950" cy="659743"/>
          </a:xfrm>
          <a:prstGeom prst="rect">
            <a:avLst/>
          </a:prstGeom>
          <a:noFill/>
          <a:ln w="9525">
            <a:noFill/>
            <a:miter lim="800000"/>
            <a:headEnd/>
            <a:tailEnd/>
          </a:ln>
        </p:spPr>
      </p:pic>
      <p:pic>
        <p:nvPicPr>
          <p:cNvPr id="50" name="Picture 2" descr="http://upload.wikimedia.org/wikipedia/commons/9/93/Solid_color_You_Tube_logo.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4343" y="2517107"/>
            <a:ext cx="476586" cy="1910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programmaticroadshow.com/wp-content/uploads/2013/05/LiveRail-logo-PN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91451" y="4897732"/>
            <a:ext cx="827666" cy="1564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8904" y="4088784"/>
            <a:ext cx="4175482" cy="1569660"/>
          </a:xfrm>
          <a:prstGeom prst="rect">
            <a:avLst/>
          </a:prstGeom>
        </p:spPr>
        <p:txBody>
          <a:bodyPr wrap="square">
            <a:spAutoFit/>
          </a:bodyPr>
          <a:lstStyle/>
          <a:p>
            <a:pPr marL="257175" indent="-257175">
              <a:buFont typeface="Arial" panose="020B0604020202020204" pitchFamily="34" charset="0"/>
              <a:buChar char="•"/>
            </a:pPr>
            <a:r>
              <a:rPr lang="en-US" sz="1200" b="1" dirty="0"/>
              <a:t>A Single Video Ad Network is not enough. Don’t limit your video campaigns to one slice of the universe</a:t>
            </a:r>
          </a:p>
          <a:p>
            <a:pPr marL="257175" indent="-257175">
              <a:buFont typeface="Arial" panose="020B0604020202020204" pitchFamily="34" charset="0"/>
              <a:buChar char="•"/>
            </a:pPr>
            <a:r>
              <a:rPr lang="en-US" sz="1200" b="1" dirty="0"/>
              <a:t>Video networks are also taking large, non-transparent fees</a:t>
            </a:r>
          </a:p>
          <a:p>
            <a:pPr marL="257175" indent="-257175">
              <a:buFont typeface="Arial" panose="020B0604020202020204" pitchFamily="34" charset="0"/>
              <a:buChar char="•"/>
            </a:pPr>
            <a:r>
              <a:rPr lang="en-US" sz="1200" b="1" dirty="0"/>
              <a:t>From public financial statements</a:t>
            </a:r>
          </a:p>
          <a:p>
            <a:pPr marL="600075" lvl="1" indent="-257175">
              <a:buFont typeface="Arial" panose="020B0604020202020204" pitchFamily="34" charset="0"/>
              <a:buChar char="•"/>
            </a:pPr>
            <a:r>
              <a:rPr lang="en-US" sz="1200" b="1" dirty="0"/>
              <a:t>Tremor:  41% average fee</a:t>
            </a:r>
          </a:p>
          <a:p>
            <a:pPr marL="600075" lvl="1" indent="-257175">
              <a:buFont typeface="Arial" panose="020B0604020202020204" pitchFamily="34" charset="0"/>
              <a:buChar char="•"/>
            </a:pPr>
            <a:r>
              <a:rPr lang="en-US" sz="1200" b="1" dirty="0" err="1"/>
              <a:t>TubeMogul</a:t>
            </a:r>
            <a:r>
              <a:rPr lang="en-US" sz="1200" b="1" dirty="0"/>
              <a:t>:  72% average fee</a:t>
            </a:r>
          </a:p>
        </p:txBody>
      </p:sp>
    </p:spTree>
    <p:extLst>
      <p:ext uri="{BB962C8B-B14F-4D97-AF65-F5344CB8AC3E}">
        <p14:creationId xmlns:p14="http://schemas.microsoft.com/office/powerpoint/2010/main" val="16002172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Samba: TV Advertising Is Now Cross-</a:t>
            </a:r>
            <a:r>
              <a:rPr lang="en-US" sz="2400" b="1" dirty="0"/>
              <a:t>S</a:t>
            </a:r>
            <a:r>
              <a:rPr lang="en-US" sz="2400" b="1" dirty="0" smtClean="0"/>
              <a:t>creen</a:t>
            </a:r>
            <a:endParaRPr lang="en-US" sz="2400" b="1" dirty="0"/>
          </a:p>
        </p:txBody>
      </p:sp>
      <p:sp>
        <p:nvSpPr>
          <p:cNvPr id="4" name="AutoShape 4" descr="data:image/jpeg;base64,/9j/4AAQSkZJRgABAQAAAQABAAD/2wCEAAkGBxQTEhUUEhQVFRQVFhgVFRQVFBQUFRcUFRQWFhQUFBcaHighGCAlHBQXITEhJSkrMC4uFx8zODMsNygtLisBCgoKDg0OGhAPFTcdHRwrLCw3MissNzcsNywtKyw3LC8tLDIyMC4uNzIyNyw3LDAtNywtKystLDcsLCwsLDcvLP/AABEIAToAoAMBIgACEQEDEQH/xAAcAAABBAMBAAAAAAAAAAAAAAAAAQQHCAMFBgL/xABSEAABAgMEAwcNDAcJAQEAAAABAAIDBBEFEiExB0FRBhMiYXGRsxcyNDVSVHJzdIGxtMEUIyQzQoKToaOy0tMVYoOEktHwQ0RTY5SiwsPhJRb/xAAZAQEAAwEBAAAAAAAAAAAAAAAAAQMEAgX/xAAtEQEAAgAFAQUHBQAAAAAAAAAAAQIDBBESMTITM0FScgUhUXGBofAUIkJhsf/aAAwDAQACEQMRAD8AnFNp+fhwW34r2sblUnM6g0Zk8QxXm1J9sFhe7zCtKmhOJ1AAEk6gCogtO2ok28xL7mwjUNc2rYkVu1hzgwtlOE/MnIkOztPSNChmjILzsMV8OXB5GvO+f7FqH6R5l3WQII2EGZj/AHYTR9a5mC0M6xoZtuihPGTm48ZJQ59c8UG5jbt7ROToLBxSjq88SOPQmcbdZaJ/vJHgwZRvpL1rnFYnuQZYtvWic52N5nS7fuwE2fbM9rnZg/t6fdhBY4jlrrQtGHCpvjg2uWZJ24BA9iWvN65uZ/1MX+SwOtaZ76mv9XHWofb0D/EHM7+SwutuB3f1O/kg3P6cmhlNTX+rje0L03dNODKbmv8AUuPpYufNswe7+p38lrbXtgFt2Ec83UIoNgQdOdJMyxxHu2cNNYdAeP8AdDT6V0szAznJj58vKu9DQosQgmSDphj99Qv2kk70siBbSW0xxdb5J/KJiB6b1FA6EFkZHS5e6+Xhu8RNw3nzNiNZ6V19h7s5WZcGBzoUU5Qozd7c7wD1sT5pKp+trZNvxYBArfh1FYT6lpA2dydhGSC5qFHejPdqJljGOcXNdwYb3mr2vAqYEY6zTFrtYFDji6REEaaSbQMSI2XB4JqIlD/ZsDXxB89zmM8xXLudVPd0cS9OxCdTYg/imj+ALXkoAleSUErwSgRxWF7l6eVhe5B4eVqrTs2HGpvgJLciDTPMLYvcsDyg0jtzsDY7+IrG6wIOx38S3Dymc/NCGwudqyG06gEGhteSgQm4Al560XvrK0SyzUw6I4udmfqGoBYkGaE1lMSQUQw26a56lhQgE7kZdrgS4nYAOTNNEoNMkCxW0JANaHNeUIQdTo7tYwZtrC4hkYhh/VfWsKIONrqUVrbIm99gw4hzc0XhscMHDnBVMbPdSLDIzD2nmcFb7cc6svyRIvSOPtQRhbvZkbkPrMf+SYOiDaOcLYboezI3n9YjqHt1/ZkblH3GoJOMUbRzhY3RRtHOFDqEEuuijaOcLC+KNo5wooQglF8UbRzhYHRBtHOo1QgkR8QbRzhcbbVob6/DrG4NG3a7zrWoQKhIhAqEizSj2h7TEbeZXhNBoSERLEhdJakvLvuMghgcQHF94hrWfrVzJ2ZpxJWTLGYLHObcbCBBvgVdeoSTWlaK3sZ10iVH6msV1mJhyaFsoUvC4YJ61zwOGBVoHBpXAmvp4kpl4Nyt7hXSaXhnTk24U15rjat7SPgZSXxjPDb94K3e4Z1ZY+NiffVRJL4xnht9IVtdHh+CHx0X75XLtHe6Y/DY3J/3xlGO6GEDMxTdBxFTSvyW5qR91D/h0bk/74y4C15gCJMMxq5zCHD9Vo4LuLGvKAgZSliPidbDAF66XOFA0mlL2sZgZawmr5UAkFgq0kHg5UwK62xN0lLoiEF7r0N7iKcC6aOccq1pzLWylubzEmHsFXRHNLCS4NFyLfq664Eg7MjrXG6e0tX+McSW90108Y1n+p1/Pk0O8t7lvMEby3uW8wXUNtKUMP4lt5kJ2L4cMOfGO9iHS7g4A7641pgW7EQ7ZlL1XSrLovXaQYQpV0e6XAEXwGPgihOcMnPE9jl95b3LeYI3lvct5gukjWzLmHEYyA1jnwyxrmwoeBIYTUkl3XMzqSAUQLTlBW9AJ96uhogweC64Gkl96843gXh+BxIQc5vDe5H8PpSby3uW8wXVwbelgHjeAA9+LRAhFpYIjXw73CBwDaXMicakkrnp17XRHuhgtYXEtaQ0ENJwFG4DkCBrvLe5bzBG8t7lvMFkQgx7y3uW8wSiA3uR/CF7TmzIjWxobn9YHguwJwHEEDePI3DR8MNJyqB51i3lvct5gt3bceC5jBCuVD4hNxjmC64i7nroBXjWoQepSzzEJaxgcQ0uI4I4LczisO9N7lvMFsbIiMD3F5YBvbwL7C8XiBQADI7DqTEIGEAe/tH+Y37wVtNwTaSxH+dF6QqpssPhDPGt+8FbTcN2O7x0bpCpnkRRutfSdjch6eMthZei+Xm4TJh8eYa6KLxazeroIJbheYT8natNu2iUnInzvqjxlKO4Y1kJc/qH77lA5HqMyvfM19h+WjqMyvfM19h+WpLQgjTqMyvfM19h+WjqMyvfM19h+WpLQgjTqMyvfM19h+WjqMyvfM19h+WpLQgjTqMyvfM19h+WjqMyvfM19h+WpLQgjTqMyvfM19h+WjqMyvfM19h+WpLQgjTqMyvfM19h+WjqMyvfM19h+WpLQgjTqMyvfM19h+WjqMyvfM19h+WpLQgjTqMyvfM19h+WlGhiV75mvsPy1JSUIKjTUsIc+6GCSIcyWAnMhkW6Caa8FaTcBGrAit7iPFGedXXvaqxWx20jeWP6cqzGjv4qP5TE9iTyIe3eRPhkTlf6xGUtaP8AtdLeAekeoc3eu+Fv5YnrMdTFo7P/AM2V8Wekeg6GiKJUIEoiiVCBKIolQgSiKJUIEoiiVCBKIolQgSiKJUIEolAQgIKm2x20jeWP6cqzGjr4mP5TE9irNbXbON5ZE6cqz24CAGwIjhWr48UuxJxDrooNWDQkiBN1sYujBzs3NcTymYjEqSdHsZzZeVoTiKEaiDEcFGO6n4xngO9YjKStwPY0r5ukK8/2hMxWkx5obclETNonyykSfeWw3EZgYehaGCTtPOt5anxT+T2haGCvRYmxglPISjvdRNTTrQlZWXmXS7YsJ7nOaxj+E0uNaOGxtM1ns63JyUmxJT0RsYRoT3S0y1gY4vYxxuvaMPk89MTXAJHhpwwKEmbtJz9GSLnzJhGZmIsONOFjXGGxj6AAAUrSpyrRp5V2bbafZ9nzE3FnRaMMXfczrrGm86jQx72Z8I12gAqB34C9AKNZGwLZjwmzL7SMGM8B7ZZsFm8tBxEN/m4jSutYt1G6uYiR3woEQwoUJxYSyl+I9uDzeI4IBqABsVONj1wa7rNGWyt8xfbRJ5C8OCjaxLamnB0Ax31itLIcU3S+FFI97cDTEXqVBrmnW5Dds42VGjzZrMSRiQ44NATEYTcFAAKmrW4awVGBmKY1da+BmctfL322+zuXhNoqie0bbtGFZ1nxYs46HFnJnhxC2HSFAe3gChbSgAv4445pzbtpTEtZ01GhWsJyI10ENcxsAGFWJR3W3hwgdfcq9nSHGTCOVxEG0pyXnZWXiTnupk5DJNYcNsSCbhcHC77cwDguzuFrQC4uIABcaAkjWaKQ7sSKS5zScKAjiNaLl9LU7EYyBDY4ta++54aSL126Gg01cI4LprD693g+1cnpdGMtyRf+tW4Ea4kKsadKSguPBuT10mvv7ceV4PtVqdwnYx8dG6Vyq3afbA+Ob6Wq0m4TsY+OjdK5VW5lZHCvO6r4xngO9YjKS9wHY0r5ukKjPdX8ZD8B3TxVJuj8fBpTzdIV5vtHpp6ob8j1W9MpBtT4p/J7QtBBW/tX4p/J7QtBAK9JgclusmHQLTlJgQI8ZkOC8OEGG6IauLwBsGesrPKysxaE4yciy75aXlYUQQIcUUixIj2OFS3UKkfwjOpp20Ap9CRKMNyc/Ek7KloczZ8aPLvfHEcb1ffD98O91guFSDUmppkmlj7jnz0K0vc8GJKSsfe3SsKNVlY0JwdW6a3QaEVxpfAxuqZoZThig1RzZ+kaNChNgTFnTnuxgDLrIVYT3AABweMgczQHXSq921uafDiveGkw3uc8EAmhebzmu2UJKkdq9hZs1lox6bZnRpyuatl7bq+LhNzlhudEa4tIY0hxJFKkYgDbiuT3abkIz7VECFeEpaLocWYoCWgy5Lot4/JqMRtL+JTOV4coymVrl6bYnXVGZzNse26yNNMkmTDkbkB8aHCmg6JChQ3RPeWsoW3QMiODjhitBuiiQY9mTjJGzZiVdegEsMrvbonvuF1ral12hrsqpleU2ilamdE1j2T+jJ5pEuXy83DbdithOfEloha2+x7gCWsJOvi7kruphbGMVrphShmsLr3eD7VzGlZuMvyRP+C6awvjH+CPStLpCYTElaZ1fljrZxhW4PXCrG6JQBanbA+Pb95qtFuCPwU+OjdK5VgtsUtOJxTP/MKzejt1ZQn/AD4/TOVU8rY4V93WfGQ/Af8AVMRlJ+j0fBZTzdIeb2qL913Xw/Bi+sxVKOjw/BJTkHSHn9i832h009UN2S6rfKXf2r8U/k9oXNS7uDXj/rWukth1ILzxe0LmIDrruJ3P/P0L0mE9Y11Muuy4WqmXL7SnrGOq6g1cHhZZYn+tXGmcE04ByOR/8GrlKewnZNOB+Sc/OQMAg2EpgwA5jPGuOvFYmy77lKYl1Sb5xbdpcH3frRCiVNMnActRxnIVTiHFxNMHDNuo7OEVCSugOvPNMxRnCyOFSdlTj83jTuUaQ0A5jPGtTXE148/OsDImYGrAtyFfCOa9Ni1yxocjwacm1A2Ms+4RTEuqDfODaEXebDz1XuJBdecbuBbRov8AyqNx4q0p83jWRkwDka545HzDWvHukHI6jV3yuDnwaYoFgNLWgO67GprWuJq7z7Fq95dSJeGZqKn5WOw5UonxjAio63OoxLtRq2ibRX4VPWjIDGo1EilQgYxgQcAaXbtaipwwO2uGxNXk0AcKH2fWPrTyM/5TvmgY02HKoTCO6lSeuPnoOUCvOpDzc+ffX+CPTyLUaSHEOlyMCL5B46sW23NNo9413anLbrotNpNOMDkif8Fbg9cKcfu5QHbBraLyczMAnlviqszoyPwI+PmOmeqy2r2xd48feCszow7CPlEx071VPK2OEDbu4IhxmsBJDDHaC41cQ2ajAFx1njUn6PoLhJSTiKNcBdOo++FRnpKPwj9pM+txlKmj+ZD7Ls6nyHuhnlbEPsIWPO4e7D18sxP3asrfbfT4xP8Ajs7bpvESuV32hcnBdd4Jxaf6wA9pXV272PE14e0Lj5d1Bgat7k0FfmjErYzNpCNBQ8Jhp5uRo9qdMNBQ8JmGeBHI0ZedaqE3uSBXrgeCKbMTinbADSnBOwCjf4iahBtGnDHhswzwLdWDAszXVArw2/rcEt1YNGa1IhZ5NO1rbwONcyfNgnzDSlaA53ofCNeegUB5eqO7A7vgkeC0ZpS68O7H+ZwCPBGtNr+s0NT11axOI08yVz61Jo6muIaOy1CuP1oPYhgkEVeWmoMQ3KVFMNR/8SXBhQlxZlfoynnpjjik3ypHy8P7XggZZGq8OiYCtXUNLp+LGrAoFaAMBwnA1q8Xaa+C4Z47Vie/Hun907ADwXDPzoiP1E4ZhjaOZ/4sER+FCbrT8lmPO0n+qIMcR1D3T9pyGGpwz86YxnUPdP2nED5wzTh78MKMGsNNHHlac0yiO1No39Y8Fx9ikbPcuPfH1NTcFTgflZVGa0mlN1DL8kT/AILcbkiN8fTuMyKHrssFodLjqGW5Ivphq3A7yFOP3coNtPtg7x7fvBWZ0YdhHyiY6d6rJaPZ58c37wVm9GHYR8omOneqp5WxwgbSafhH7WZ9bjKUtGsYvkJJpADYbS4UFCTfdmdeSivSh8f+1mvW4ym7RbAb+ipM0x3o9I9VYmHF40nhZS80nWHRWjDD4T21peaRXZsXCTDt6PCBBGVwEj+akS4FhiSLHZtBVjhHJ3RwR12+cZ3t5K9t3Xy+vfDqF6FENORd26xIJzY3mWGPZEsxpe9rGtaKlxwAG0oOUhbrIFAAYpGZBhPpXkTqFumg4kb6K6mw3gedbqkk0Xr0KlAa1GRLh6WPHzTsWUxZMXhfhcGlcRhUgDlxc0YbRtQaZu6GFhhEFNYhvqh26KFjURDXWYTyVu3TEoG3r8K7levClSzfAP4OFyL3CfLPdca5heRUNydSlcjxY8iDnn7p4OFd9NNToTyPMsbt1cChFYo4hCfd5l1hkIXct+pYJuVl4bb8S41taXjQCp1IOX//AFcCuG+t1G7CeCvB3QwtQiZ4Hen1XRudJitXQxdoTXUHG608hOFU7gysBxc1oaSw0cB8k7Dx8SDjX21DJrSITrvQ3LAZ9rsPfDsq00+td/8Ao6H3I5kCz4fcjmQaTcrCoXOOF4ABoqAAMa8qZaRrCdNQ4boZF+EXcE4BzXUrQ6jwQuuZLtGQXowgc11W01nWHNqxaNJVItNhFoOBzEcA8oeAfQrMaL+wj5RMdO9Vptw1tOP5ZE6cqy2i7sH94mOneonl1CBdKPx/7Wa9cjKctFnamT8UekeoN0o/H/tZr1uMpy0WdqZPxR6R6gdUhCEAmtpSm+wnw63b4peAqRiCDTXknSEHPxNzAN4766+/Fzrjeu3yK8ubShYaxjShBF0YnGuZtgkAARnUa/fWVYxxEUvvuc45vqa4YdcdgI3SEHPP3KMLSN8fjBMLJpF4uqY1MOFQluyhTmVsEMitjF5L2nHAhpG9GFdukmmo1zwpWhW4Qg5lm49gpSIcDFdjDYQTHbdeCNbR8lvycBiAnD9zDPc7YAiPo0NF4kuqGlxF5laF3CxcKFxFSdS3yEGrfYoLIrC9x31sNl4gVa2E0AAcpDncryvVnWQIMWLEa9x30l1zIAue57j+sauNDqGC2SEAhCEAgIShBUa2e2kby2J05VltF/YX7xMdO9VptntpG8tidOVZbRd2D+8THTvUzyQgXSl8d+2mvXIynLRZ2pk/FHpHqDtKXxv7aa9cjKctFnamT8UekeoHUoS0RRAiEtEIEQkvD+gUXh/QKBUJLw/oFF4f0CgVCS8P6BReH9AoFQkvD+gUoNUAhLRFECICWiAEFRrZ7aRvLYnTlWW0X9hHyiY6d6rTbXbSN5bE6cqy2i7sI+UTHTvUzyIH0ofGnx8165HU46LO1Mn4o9I9QfpP+MPj5n1yOpx0V9qZPxR6R6gdShKhAiR+R5F6SPyPIgYz0+YYaA2852QrQUFKknzjnXuRnd8Bwo5pAcK1GIBFD501n5ZkZravLXN61zXAEVzHGOJZJCCyECA68Sauc4tqSAAMsMgFmiMbttdf2fn15+mjn36vcS2ITXuY54aWloN6rRVwBa0OOBJrkPYVjFvy929vzKUrSvCGAdQtzBoRgvEeQgPffe1rn4EOLjUEbMcOOmetY2WVLAUDGAYigcRg4AEYHiB5RXPFaXR222IJcGNiMc5xc0Brg6hY0udeplQNOaP0xA/xoeIqOGMscf8AaeYpvCs6XaatYwHha8OEHB1RWhwe7kvHavAsqWrW40ml2pe4mhaWkYu7k0QbKUmmxGB7DVrsQcqipHsWRmZ83oTaAWMaGtoGjIXq665k1OazwHg1pjl6EGVCVCBEBKgIKi2320jeWROnKsrot7CPlEx0zlWm2+2cbyyJ05VltFvYR8omOmck8iCtJvXu8fMeuTCnDRX2pk/FHpHqENJvXO8fMeuTKm/RX2pk/FHpHoOqQlQgRCVCDxcGwcwRcGwcwXtCDxcGwcwRcGwcwXtCDxcGwcwRcGwcwXtCDxcGwcwSgL0hAiEqECJQhAQVEtof/UjeWROnKsrosPwE+UTHTvVarZ7aRvLX9OVZXRX2D+8TPrD0kQVpKPCf4+P65MqcdFXamT8UekeoM0j9c/x8f12aU56Ku1En4o9I9B1SEqECISoQIhKhAiEqECISoQIhKhAiEqECJQhAQVDtntpG8sf05VlNFZ+A/vEz6w9VrtrtnG8sidOVZPRT2CfKJnp3oIL0kN4UTx8f12aUlaPdIVnS9nSsGNMtZEhw6PaWRTQ33GlQ2mtR5pOZQv8AHx/XJn+ajpBarqpWV3436ON+BHVSsrvxv0cb8CqqhBarqpWV3436ON+BHVSsrvxv0cb8CrTDsOI6EyI26b5dQX2NwaaEm84a6inFyLBMWVFY0uc0XRSpa9jqVNBW6TTFBZ3qpWV3436ON+BHVSsrvxv0cb8CqqhBarqpWV3436ON+BHVSsrvxv0cb8Cq1Ky7oj2sYKucaDEDnJyT33FAbg+PV3+VDL2N5XEtr80FBZjqpWV3436ON+BHVSsrvxv0cb8CrDOSBY0PD2RGOJAewnMCtHNIBaaEZhM0FquqlZXfjfo434EdVKyu/G/RxvwKqqcScm+KSGCt0XjUtaAKgVJcQMyOdBaLqpWV3436ON+BHVSsrvxv0cb8CruNzQ/xSeINhk7cAImK0s/LCG+6HXhRrg6lKh7GvGGrByC0XVSsrvxv0cb8CBpSsrvxv0cb8CqqhBubSmWxJ+JEYasfNPe121roxIOPEVZnRT2CfKJjpnKqkl8Yzw2/eCtXop7B/eJjpnIIZ0qMpvnj4/rcY+1Rmpp0q2fSNGDsmxrx8XMNZEa/kvQ5hvKFEM/IuhPLXajntG0IGiEqEHtsY0DTi0OvXSTdrkTTjAoncS0Rdc1kKHDvi64tvkltQ6nCcaYgcyYoQIhKhBmkZowojXtAJaa0NaHiNE493w+94X8Ub8aYoQPJqfvsDGw2MaHF/BvmriAMbzjqCZJUIETmSm97vVa17Xtuua69Sgc1wILSDm0JuhBsoNqtYQ5kCEHDI1imhIpWhfxrXPeTiSTgBjsAoB5gAPMkQgRCVACBxINrEZ4TfvBWr0WspI/t45+1cq02BIkuY44B0RrRXYDfiO8zWlWk3AwCyQg1FC8GKR41xePqcEGn0m7nzFh+6GNc8sYYcaGwVc+ASHXmDW+G4X2jXV41qFfc8N92BHc2/QbxGr73Hh5MIdqcMiParRqP92ejOFNXnwLsN7iXPhOBMB7jm+jcYTz3bc9YKCCp/ci5pwqOVaqLufiBSJNbmLSk8LsXex8l7PdcH5sSHw2jwg1MRabq0iS7HHXvMZtf4H0IQcA+yIg1LE6z4g+SVIjpyB8uFHZywi8c7CV436UP9s1vhtez7wCCOjKP7kryYDthUkNlZd3WxoJ5IjP5r1+hWHIsPI5p9qCNN6OwpN7OwqSzue4gvJ3O/qoI23s7Cl3p2wqSRud/VS//AJ8DMAcpAQRsIDthXoSj+5Kkc2TCb1z4Y5YjB7V43uVbnHgeaI0+hBH7bPiH5JWVlkRD8ld4I0oMohd4EKK/6w2i9mfgtxbBju5WthDneQg4uBudiHPBbuR3KNYDEjODWNxc52DR/PkW7lZ2YjG7Ky7a5VaHzT+aGLo85XQ2PoxnZp7XzbzCaMaxCx8QeKgt97hn9ZxJGxBodyliOtCbbBhtLYTWjfDTGFLkguL9kSLQNDdTQeNWNhsDQABQAUAGQAwAWt3O2BAkoQhS7Lra1cSave85viOOLnHatogEIQgxRHO1Bau0JQxMHwIUTw2Nd6QtyhBws1uShOykYI8Auh/cIWpmNwrT1su9vJHiH7xKlBCCErQ0fRj1kEnwjDd/xWkmNHkz3ow+ZqsQhBWp+4SbH9yb5sPQvB3ITfeX+5ysvRF0bEFaRuOmz/c2+epWSHuDmj/dIY+YCrJXRsCLo2IK/Suj2Z1wWt8FkMekFdBZ2jt/9ox55Htb91oUw0SoI/lNwcu3rpYu8OPGcOa9RbmS3MS8M1bJS4O3e2uPO6pXToQN4AIFA0NGwYDmWcJUIBCEIP/Z"/>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7"/>
          <p:cNvSpPr>
            <a:spLocks noChangeArrowheads="1"/>
          </p:cNvSpPr>
          <p:nvPr/>
        </p:nvSpPr>
        <p:spPr bwMode="auto">
          <a:xfrm>
            <a:off x="601901" y="1559933"/>
            <a:ext cx="820677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2400" dirty="0" smtClean="0">
                <a:solidFill>
                  <a:srgbClr val="F63440"/>
                </a:solidFill>
                <a:latin typeface="larsseitmedium"/>
              </a:rPr>
              <a:t>Extend Reach. Retarget and </a:t>
            </a:r>
            <a:r>
              <a:rPr lang="en-US" altLang="en-US" sz="2400" dirty="0">
                <a:solidFill>
                  <a:srgbClr val="F63440"/>
                </a:solidFill>
                <a:latin typeface="larsseitmedium"/>
              </a:rPr>
              <a:t>R</a:t>
            </a:r>
            <a:r>
              <a:rPr lang="en-US" altLang="en-US" sz="2400" dirty="0" smtClean="0">
                <a:solidFill>
                  <a:srgbClr val="F63440"/>
                </a:solidFill>
                <a:latin typeface="larsseitmedium"/>
              </a:rPr>
              <a:t>einforce. Programmatically.</a:t>
            </a:r>
            <a:endParaRPr lang="en-US" altLang="en-US" sz="800" dirty="0" smtClean="0">
              <a:solidFill>
                <a:prstClr val="black"/>
              </a:solidFill>
            </a:endParaRPr>
          </a:p>
          <a:p>
            <a:pPr defTabSz="914400"/>
            <a:r>
              <a:rPr lang="en-US" altLang="en-US" sz="1000" dirty="0" smtClean="0">
                <a:solidFill>
                  <a:srgbClr val="747474"/>
                </a:solidFill>
                <a:latin typeface="larsseitlight"/>
              </a:rPr>
              <a:t>  </a:t>
            </a:r>
            <a:endParaRPr lang="en-US" altLang="en-US" sz="33600" dirty="0" smtClean="0">
              <a:solidFill>
                <a:srgbClr val="747474"/>
              </a:solidFill>
              <a:latin typeface="larsseitlight"/>
            </a:endParaRPr>
          </a:p>
        </p:txBody>
      </p:sp>
      <p:grpSp>
        <p:nvGrpSpPr>
          <p:cNvPr id="13" name="Group 12"/>
          <p:cNvGrpSpPr/>
          <p:nvPr/>
        </p:nvGrpSpPr>
        <p:grpSpPr>
          <a:xfrm>
            <a:off x="83433" y="2705717"/>
            <a:ext cx="5386049" cy="3227107"/>
            <a:chOff x="4263019" y="2411899"/>
            <a:chExt cx="4999210" cy="2468800"/>
          </a:xfrm>
        </p:grpSpPr>
        <p:pic>
          <p:nvPicPr>
            <p:cNvPr id="1032" name="Picture 8" descr="https://www.samba.tv/wp-content/uploads/2014/09/tv_adv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019" y="2411899"/>
              <a:ext cx="4999210" cy="2468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scover Card It Card: FICO TV Spot, 'Twins' 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555" y="2992892"/>
              <a:ext cx="2231124" cy="12867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moatsearch-data.s3.amazonaws.com/creative_thumbs/a3/28/3f/a3283f1b3fcea4081409ae5e8228e602_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930" y="2916396"/>
              <a:ext cx="342980" cy="2626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moatsearch-data.s3.amazonaws.com/creative_thumbs/a3/28/3f/a3283f1b3fcea4081409ae5e8228e602_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617" y="3401824"/>
              <a:ext cx="489938" cy="4775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moatsearch-data.s3.amazonaws.com/creative_thumbs/a3/28/3f/a3283f1b3fcea4081409ae5e8228e602_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923" y="4336556"/>
              <a:ext cx="435810" cy="37591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5447173" y="2208993"/>
            <a:ext cx="3259616" cy="2862322"/>
          </a:xfrm>
          <a:prstGeom prst="rect">
            <a:avLst/>
          </a:prstGeom>
          <a:noFill/>
        </p:spPr>
        <p:txBody>
          <a:bodyPr wrap="square" rtlCol="0">
            <a:spAutoFit/>
          </a:bodyPr>
          <a:lstStyle/>
          <a:p>
            <a:pPr marL="285750" lvl="1" indent="-285750">
              <a:buFont typeface="Arial" panose="020B0604020202020204" pitchFamily="34" charset="0"/>
              <a:buChar char="•"/>
            </a:pPr>
            <a:r>
              <a:rPr lang="en-US" sz="1200" dirty="0" smtClean="0">
                <a:solidFill>
                  <a:prstClr val="black"/>
                </a:solidFill>
                <a:latin typeface="Akkurat"/>
              </a:rPr>
              <a:t>Samba TV viewership data allows you to reach your audience more effectively across screens</a:t>
            </a:r>
          </a:p>
          <a:p>
            <a:pPr marL="285750" lvl="1" indent="-285750">
              <a:buFont typeface="Arial" panose="020B0604020202020204" pitchFamily="34" charset="0"/>
              <a:buChar char="•"/>
            </a:pPr>
            <a:endParaRPr lang="en-US" sz="1200" dirty="0" smtClean="0">
              <a:solidFill>
                <a:prstClr val="black"/>
              </a:solidFill>
              <a:latin typeface="Akkurat"/>
            </a:endParaRPr>
          </a:p>
          <a:p>
            <a:pPr marL="285750" lvl="1" indent="-285750">
              <a:buFont typeface="Arial" panose="020B0604020202020204" pitchFamily="34" charset="0"/>
              <a:buChar char="•"/>
            </a:pPr>
            <a:r>
              <a:rPr lang="en-US" sz="1200" dirty="0" smtClean="0">
                <a:solidFill>
                  <a:prstClr val="black"/>
                </a:solidFill>
                <a:latin typeface="Akkurat"/>
              </a:rPr>
              <a:t>Target your audience based on exposure to a show, commercial or viewing history</a:t>
            </a:r>
          </a:p>
          <a:p>
            <a:pPr marL="285750" lvl="1" indent="-285750">
              <a:buFont typeface="Arial" panose="020B0604020202020204" pitchFamily="34" charset="0"/>
              <a:buChar char="•"/>
            </a:pPr>
            <a:endParaRPr lang="en-US" sz="1200" dirty="0" smtClean="0">
              <a:solidFill>
                <a:prstClr val="black"/>
              </a:solidFill>
              <a:latin typeface="Akkurat"/>
            </a:endParaRPr>
          </a:p>
          <a:p>
            <a:pPr marL="285750" lvl="1" indent="-285750">
              <a:buFont typeface="Arial" panose="020B0604020202020204" pitchFamily="34" charset="0"/>
              <a:buChar char="•"/>
            </a:pPr>
            <a:r>
              <a:rPr lang="en-US" sz="1200" dirty="0" smtClean="0">
                <a:solidFill>
                  <a:prstClr val="black"/>
                </a:solidFill>
                <a:latin typeface="Akkurat"/>
              </a:rPr>
              <a:t>Reinforce </a:t>
            </a:r>
            <a:r>
              <a:rPr lang="en-US" sz="1200" dirty="0">
                <a:solidFill>
                  <a:prstClr val="black"/>
                </a:solidFill>
                <a:latin typeface="Akkurat"/>
              </a:rPr>
              <a:t>your messaging or share your competitive response on every other device in the </a:t>
            </a:r>
            <a:r>
              <a:rPr lang="en-US" sz="1200" dirty="0" smtClean="0">
                <a:solidFill>
                  <a:prstClr val="black"/>
                </a:solidFill>
                <a:latin typeface="Akkurat"/>
              </a:rPr>
              <a:t>household</a:t>
            </a:r>
          </a:p>
          <a:p>
            <a:pPr marL="285750" lvl="1" indent="-285750">
              <a:buFont typeface="Arial" panose="020B0604020202020204" pitchFamily="34" charset="0"/>
              <a:buChar char="•"/>
            </a:pPr>
            <a:endParaRPr lang="en-US" altLang="en-US" sz="1200" dirty="0" smtClean="0">
              <a:solidFill>
                <a:prstClr val="black"/>
              </a:solidFill>
              <a:latin typeface="Akkurat-Bold" pitchFamily="-84" charset="0"/>
            </a:endParaRPr>
          </a:p>
          <a:p>
            <a:pPr marL="285750" lvl="1" indent="-285750">
              <a:buFont typeface="Arial" panose="020B0604020202020204" pitchFamily="34" charset="0"/>
              <a:buChar char="•"/>
            </a:pPr>
            <a:r>
              <a:rPr lang="en-US" altLang="en-US" sz="1200" dirty="0" smtClean="0">
                <a:solidFill>
                  <a:prstClr val="black"/>
                </a:solidFill>
                <a:latin typeface="Akkurat-Bold" pitchFamily="-84" charset="0"/>
              </a:rPr>
              <a:t>Samba </a:t>
            </a:r>
            <a:r>
              <a:rPr lang="en-US" altLang="en-US" sz="1200" dirty="0">
                <a:solidFill>
                  <a:prstClr val="black"/>
                </a:solidFill>
                <a:latin typeface="Akkurat-Bold" pitchFamily="-84" charset="0"/>
              </a:rPr>
              <a:t>TV is offering </a:t>
            </a:r>
            <a:r>
              <a:rPr lang="en-US" altLang="en-US" sz="1200" dirty="0" smtClean="0">
                <a:solidFill>
                  <a:prstClr val="black"/>
                </a:solidFill>
                <a:latin typeface="Akkurat-Bold" pitchFamily="-84" charset="0"/>
              </a:rPr>
              <a:t>it’</a:t>
            </a:r>
            <a:r>
              <a:rPr lang="en-US" altLang="ja-JP" sz="1200" dirty="0" smtClean="0">
                <a:solidFill>
                  <a:prstClr val="black"/>
                </a:solidFill>
                <a:latin typeface="Akkurat-Bold" pitchFamily="-84" charset="0"/>
              </a:rPr>
              <a:t>s </a:t>
            </a:r>
            <a:r>
              <a:rPr lang="en-US" altLang="ja-JP" sz="1200" dirty="0">
                <a:solidFill>
                  <a:prstClr val="black"/>
                </a:solidFill>
                <a:latin typeface="Akkurat-Bold" pitchFamily="-84" charset="0"/>
              </a:rPr>
              <a:t>data on a % of CPM pricing model for significant advertiser savings</a:t>
            </a:r>
          </a:p>
          <a:p>
            <a:pPr marL="285750" lvl="1" indent="-285750">
              <a:buFont typeface="Arial" panose="020B0604020202020204" pitchFamily="34" charset="0"/>
              <a:buChar char="•"/>
            </a:pPr>
            <a:endParaRPr lang="en-US" sz="1200" dirty="0">
              <a:solidFill>
                <a:prstClr val="black"/>
              </a:solidFill>
              <a:latin typeface="Akkurat"/>
            </a:endParaRPr>
          </a:p>
        </p:txBody>
      </p:sp>
      <p:sp>
        <p:nvSpPr>
          <p:cNvPr id="14" name="Rectangle 13"/>
          <p:cNvSpPr/>
          <p:nvPr/>
        </p:nvSpPr>
        <p:spPr>
          <a:xfrm>
            <a:off x="4179338" y="5072132"/>
            <a:ext cx="472409" cy="6840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046879" y="3276278"/>
            <a:ext cx="472409" cy="6126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779954" y="3928354"/>
            <a:ext cx="487528" cy="6840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69778" y="5929748"/>
            <a:ext cx="8004445" cy="523220"/>
          </a:xfrm>
          <a:prstGeom prst="rect">
            <a:avLst/>
          </a:prstGeom>
        </p:spPr>
        <p:txBody>
          <a:bodyPr wrap="square">
            <a:spAutoFit/>
          </a:bodyPr>
          <a:lstStyle/>
          <a:p>
            <a:pPr algn="ctr"/>
            <a:r>
              <a:rPr lang="en-US" sz="1400" i="1" dirty="0" smtClean="0">
                <a:solidFill>
                  <a:srgbClr val="363636"/>
                </a:solidFill>
                <a:latin typeface="larsseitlight"/>
              </a:rPr>
              <a:t>Samba’s patented </a:t>
            </a:r>
            <a:r>
              <a:rPr lang="en-US" sz="1400" i="1" dirty="0">
                <a:solidFill>
                  <a:srgbClr val="363636"/>
                </a:solidFill>
                <a:latin typeface="larsseitlight"/>
              </a:rPr>
              <a:t>technology </a:t>
            </a:r>
            <a:r>
              <a:rPr lang="en-US" sz="1400" i="1" dirty="0" smtClean="0">
                <a:solidFill>
                  <a:srgbClr val="363636"/>
                </a:solidFill>
                <a:latin typeface="larsseitlight"/>
              </a:rPr>
              <a:t>instantly </a:t>
            </a:r>
            <a:r>
              <a:rPr lang="en-US" sz="1400" i="1" dirty="0">
                <a:solidFill>
                  <a:srgbClr val="363636"/>
                </a:solidFill>
                <a:latin typeface="larsseitlight"/>
              </a:rPr>
              <a:t>and seamlessly synchronizes all screens to deliver the most valuable TV context for your brand.</a:t>
            </a:r>
          </a:p>
        </p:txBody>
      </p:sp>
      <p:sp>
        <p:nvSpPr>
          <p:cNvPr id="20" name="Explosion 2 19"/>
          <p:cNvSpPr/>
          <p:nvPr/>
        </p:nvSpPr>
        <p:spPr>
          <a:xfrm>
            <a:off x="34876" y="1964458"/>
            <a:ext cx="2060213" cy="1623299"/>
          </a:xfrm>
          <a:prstGeom prst="irregularSeal2">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smtClean="0">
              <a:solidFill>
                <a:srgbClr val="363636"/>
              </a:solidFill>
              <a:latin typeface="larsseitlight"/>
            </a:endParaRPr>
          </a:p>
          <a:p>
            <a:pPr algn="ctr"/>
            <a:r>
              <a:rPr lang="en-US" sz="900" b="1" dirty="0" smtClean="0">
                <a:solidFill>
                  <a:srgbClr val="363636"/>
                </a:solidFill>
                <a:latin typeface="larsseitlight"/>
              </a:rPr>
              <a:t>77</a:t>
            </a:r>
            <a:r>
              <a:rPr lang="en-US" sz="900" b="1" dirty="0">
                <a:solidFill>
                  <a:srgbClr val="363636"/>
                </a:solidFill>
                <a:latin typeface="larsseitlight"/>
              </a:rPr>
              <a:t>% </a:t>
            </a:r>
            <a:r>
              <a:rPr lang="en-US" sz="900" dirty="0">
                <a:solidFill>
                  <a:srgbClr val="363636"/>
                </a:solidFill>
                <a:latin typeface="larsseitlight"/>
              </a:rPr>
              <a:t>of TV viewers use another device while watching TV.</a:t>
            </a:r>
          </a:p>
        </p:txBody>
      </p:sp>
    </p:spTree>
    <p:extLst>
      <p:ext uri="{BB962C8B-B14F-4D97-AF65-F5344CB8AC3E}">
        <p14:creationId xmlns:p14="http://schemas.microsoft.com/office/powerpoint/2010/main" val="12180649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97784" y="1867752"/>
            <a:ext cx="2883195" cy="853129"/>
            <a:chOff x="6172206" y="1257300"/>
            <a:chExt cx="2883195" cy="710941"/>
          </a:xfrm>
        </p:grpSpPr>
        <p:grpSp>
          <p:nvGrpSpPr>
            <p:cNvPr id="9" name="Group 8"/>
            <p:cNvGrpSpPr/>
            <p:nvPr/>
          </p:nvGrpSpPr>
          <p:grpSpPr>
            <a:xfrm>
              <a:off x="6202429" y="1700245"/>
              <a:ext cx="1224702" cy="267996"/>
              <a:chOff x="6774284" y="644958"/>
              <a:chExt cx="1004888" cy="231451"/>
            </a:xfrm>
          </p:grpSpPr>
          <p:pic>
            <p:nvPicPr>
              <p:cNvPr id="13" name="Picture 12"/>
              <p:cNvPicPr>
                <a:picLocks noChangeAspect="1"/>
              </p:cNvPicPr>
              <p:nvPr/>
            </p:nvPicPr>
            <p:blipFill>
              <a:blip r:embed="rId2"/>
              <a:stretch>
                <a:fillRect/>
              </a:stretch>
            </p:blipFill>
            <p:spPr>
              <a:xfrm>
                <a:off x="6774284" y="671093"/>
                <a:ext cx="309879" cy="187427"/>
              </a:xfrm>
              <a:prstGeom prst="rect">
                <a:avLst/>
              </a:prstGeom>
            </p:spPr>
          </p:pic>
          <p:pic>
            <p:nvPicPr>
              <p:cNvPr id="14" name="Picture 13"/>
              <p:cNvPicPr>
                <a:picLocks noChangeAspect="1"/>
              </p:cNvPicPr>
              <p:nvPr/>
            </p:nvPicPr>
            <p:blipFill>
              <a:blip r:embed="rId3"/>
              <a:stretch>
                <a:fillRect/>
              </a:stretch>
            </p:blipFill>
            <p:spPr>
              <a:xfrm>
                <a:off x="7107223" y="644958"/>
                <a:ext cx="241300" cy="231451"/>
              </a:xfrm>
              <a:prstGeom prst="rect">
                <a:avLst/>
              </a:prstGeom>
            </p:spPr>
          </p:pic>
          <p:pic>
            <p:nvPicPr>
              <p:cNvPr id="15" name="Picture 14"/>
              <p:cNvPicPr>
                <a:picLocks noChangeAspect="1"/>
              </p:cNvPicPr>
              <p:nvPr/>
            </p:nvPicPr>
            <p:blipFill rotWithShape="1">
              <a:blip r:embed="rId4"/>
              <a:srcRect r="64214" b="-9166"/>
              <a:stretch/>
            </p:blipFill>
            <p:spPr>
              <a:xfrm>
                <a:off x="7398172" y="669988"/>
                <a:ext cx="381000" cy="201254"/>
              </a:xfrm>
              <a:prstGeom prst="rect">
                <a:avLst/>
              </a:prstGeom>
            </p:spPr>
          </p:pic>
        </p:grpSp>
        <p:sp>
          <p:nvSpPr>
            <p:cNvPr id="6" name="Rectangle 5"/>
            <p:cNvSpPr/>
            <p:nvPr/>
          </p:nvSpPr>
          <p:spPr>
            <a:xfrm>
              <a:off x="6172206" y="1257300"/>
              <a:ext cx="2883195" cy="2989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TV EVERYWHERE</a:t>
              </a:r>
              <a:endParaRPr lang="en-US" dirty="0">
                <a:solidFill>
                  <a:prstClr val="white"/>
                </a:solidFill>
              </a:endParaRPr>
            </a:p>
          </p:txBody>
        </p:sp>
      </p:grpSp>
      <p:grpSp>
        <p:nvGrpSpPr>
          <p:cNvPr id="18" name="Group 17"/>
          <p:cNvGrpSpPr/>
          <p:nvPr/>
        </p:nvGrpSpPr>
        <p:grpSpPr>
          <a:xfrm>
            <a:off x="88615" y="1870470"/>
            <a:ext cx="2883195" cy="3659253"/>
            <a:chOff x="88611" y="1257300"/>
            <a:chExt cx="2883195" cy="3049383"/>
          </a:xfrm>
        </p:grpSpPr>
        <p:grpSp>
          <p:nvGrpSpPr>
            <p:cNvPr id="19" name="Group 18"/>
            <p:cNvGrpSpPr/>
            <p:nvPr/>
          </p:nvGrpSpPr>
          <p:grpSpPr>
            <a:xfrm>
              <a:off x="176204" y="3577428"/>
              <a:ext cx="2604519" cy="729255"/>
              <a:chOff x="478566" y="3493440"/>
              <a:chExt cx="2337386" cy="689939"/>
            </a:xfrm>
          </p:grpSpPr>
          <p:grpSp>
            <p:nvGrpSpPr>
              <p:cNvPr id="28" name="Group 27"/>
              <p:cNvGrpSpPr/>
              <p:nvPr/>
            </p:nvGrpSpPr>
            <p:grpSpPr>
              <a:xfrm>
                <a:off x="646870" y="3493440"/>
                <a:ext cx="2085665" cy="211236"/>
                <a:chOff x="494470" y="3645840"/>
                <a:chExt cx="2085665" cy="211236"/>
              </a:xfrm>
            </p:grpSpPr>
            <p:pic>
              <p:nvPicPr>
                <p:cNvPr id="29" name="Picture 4" descr="http://www.thegeekpub.com/wp-content/uploads/2010/06/verizon-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870" y="3645840"/>
                  <a:ext cx="304799" cy="1804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6"/>
                <a:srcRect t="11111" b="26389"/>
                <a:stretch/>
              </p:blipFill>
              <p:spPr>
                <a:xfrm>
                  <a:off x="2204729" y="3688175"/>
                  <a:ext cx="375406" cy="143885"/>
                </a:xfrm>
                <a:prstGeom prst="rect">
                  <a:avLst/>
                </a:prstGeom>
              </p:spPr>
            </p:pic>
            <p:pic>
              <p:nvPicPr>
                <p:cNvPr id="31" name="Picture 30"/>
                <p:cNvPicPr>
                  <a:picLocks noChangeAspect="1"/>
                </p:cNvPicPr>
                <p:nvPr/>
              </p:nvPicPr>
              <p:blipFill rotWithShape="1">
                <a:blip r:embed="rId7"/>
                <a:srcRect t="27200" b="32800"/>
                <a:stretch/>
              </p:blipFill>
              <p:spPr>
                <a:xfrm>
                  <a:off x="494470" y="3747441"/>
                  <a:ext cx="458301" cy="62629"/>
                </a:xfrm>
                <a:prstGeom prst="rect">
                  <a:avLst/>
                </a:prstGeom>
              </p:spPr>
            </p:pic>
            <p:pic>
              <p:nvPicPr>
                <p:cNvPr id="32" name="Picture 31"/>
                <p:cNvPicPr>
                  <a:picLocks noChangeAspect="1"/>
                </p:cNvPicPr>
                <p:nvPr/>
              </p:nvPicPr>
              <p:blipFill>
                <a:blip r:embed="rId8"/>
                <a:stretch>
                  <a:fillRect/>
                </a:stretch>
              </p:blipFill>
              <p:spPr>
                <a:xfrm>
                  <a:off x="1349603" y="3696639"/>
                  <a:ext cx="321306" cy="129836"/>
                </a:xfrm>
                <a:prstGeom prst="rect">
                  <a:avLst/>
                </a:prstGeom>
              </p:spPr>
            </p:pic>
            <p:pic>
              <p:nvPicPr>
                <p:cNvPr id="33" name="Picture 32"/>
                <p:cNvPicPr>
                  <a:picLocks noChangeAspect="1"/>
                </p:cNvPicPr>
                <p:nvPr/>
              </p:nvPicPr>
              <p:blipFill>
                <a:blip r:embed="rId9"/>
                <a:stretch>
                  <a:fillRect/>
                </a:stretch>
              </p:blipFill>
              <p:spPr>
                <a:xfrm>
                  <a:off x="1942270" y="3688172"/>
                  <a:ext cx="193964" cy="162055"/>
                </a:xfrm>
                <a:prstGeom prst="rect">
                  <a:avLst/>
                </a:prstGeom>
              </p:spPr>
            </p:pic>
            <p:pic>
              <p:nvPicPr>
                <p:cNvPr id="34" name="Picture 33"/>
                <p:cNvPicPr>
                  <a:picLocks noChangeAspect="1"/>
                </p:cNvPicPr>
                <p:nvPr/>
              </p:nvPicPr>
              <p:blipFill rotWithShape="1">
                <a:blip r:embed="rId10"/>
                <a:srcRect l="16890" r="14221"/>
                <a:stretch/>
              </p:blipFill>
              <p:spPr>
                <a:xfrm>
                  <a:off x="1713670" y="3645840"/>
                  <a:ext cx="152400" cy="211236"/>
                </a:xfrm>
                <a:prstGeom prst="rect">
                  <a:avLst/>
                </a:prstGeom>
              </p:spPr>
            </p:pic>
          </p:grpSp>
          <p:grpSp>
            <p:nvGrpSpPr>
              <p:cNvPr id="22" name="Group 21"/>
              <p:cNvGrpSpPr/>
              <p:nvPr/>
            </p:nvGrpSpPr>
            <p:grpSpPr>
              <a:xfrm>
                <a:off x="478566" y="3691413"/>
                <a:ext cx="2337386" cy="491966"/>
                <a:chOff x="410827" y="3310413"/>
                <a:chExt cx="2337386" cy="491966"/>
              </a:xfrm>
            </p:grpSpPr>
            <p:pic>
              <p:nvPicPr>
                <p:cNvPr id="23" name="Picture 2" descr="http://phandroid.s3.amazonaws.com/wp-content/uploads/2011/08/Samsung-Logo.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690" b="90000" l="0" r="100000">
                              <a14:foregroundMark x1="62298" y1="49655" x2="62298" y2="49655"/>
                            </a14:backgroundRemoval>
                          </a14:imgEffect>
                        </a14:imgLayer>
                      </a14:imgProps>
                    </a:ext>
                    <a:ext uri="{28A0092B-C50C-407E-A947-70E740481C1C}">
                      <a14:useLocalDpi xmlns:a14="http://schemas.microsoft.com/office/drawing/2010/main" val="0"/>
                    </a:ext>
                  </a:extLst>
                </a:blip>
                <a:srcRect/>
                <a:stretch>
                  <a:fillRect/>
                </a:stretch>
              </p:blipFill>
              <p:spPr bwMode="auto">
                <a:xfrm>
                  <a:off x="410827" y="3310413"/>
                  <a:ext cx="533400" cy="3118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76666" y="3573779"/>
                  <a:ext cx="47609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38613" y="3619289"/>
                  <a:ext cx="609600" cy="144809"/>
                </a:xfrm>
                <a:prstGeom prst="rect">
                  <a:avLst/>
                </a:prstGeom>
              </p:spPr>
            </p:pic>
          </p:grpSp>
        </p:grpSp>
        <p:sp>
          <p:nvSpPr>
            <p:cNvPr id="20" name="Rectangle 19"/>
            <p:cNvSpPr/>
            <p:nvPr/>
          </p:nvSpPr>
          <p:spPr>
            <a:xfrm>
              <a:off x="88611" y="1257300"/>
              <a:ext cx="2883195" cy="2989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ADVANCED TV</a:t>
              </a:r>
              <a:endParaRPr lang="en-US" dirty="0">
                <a:solidFill>
                  <a:prstClr val="white"/>
                </a:solidFill>
              </a:endParaRPr>
            </a:p>
          </p:txBody>
        </p:sp>
      </p:grpSp>
      <p:pic>
        <p:nvPicPr>
          <p:cNvPr id="38" name="Picture 37"/>
          <p:cNvPicPr>
            <a:picLocks noChangeAspect="1"/>
          </p:cNvPicPr>
          <p:nvPr/>
        </p:nvPicPr>
        <p:blipFill>
          <a:blip r:embed="rId15"/>
          <a:stretch>
            <a:fillRect/>
          </a:stretch>
        </p:blipFill>
        <p:spPr>
          <a:xfrm>
            <a:off x="5199476" y="2416387"/>
            <a:ext cx="718434" cy="304636"/>
          </a:xfrm>
          <a:prstGeom prst="rect">
            <a:avLst/>
          </a:prstGeom>
        </p:spPr>
      </p:pic>
      <p:pic>
        <p:nvPicPr>
          <p:cNvPr id="39" name="Picture 38"/>
          <p:cNvPicPr>
            <a:picLocks noChangeAspect="1"/>
          </p:cNvPicPr>
          <p:nvPr/>
        </p:nvPicPr>
        <p:blipFill>
          <a:blip r:embed="rId16"/>
          <a:stretch>
            <a:fillRect/>
          </a:stretch>
        </p:blipFill>
        <p:spPr>
          <a:xfrm>
            <a:off x="4404068" y="2416387"/>
            <a:ext cx="731263" cy="276484"/>
          </a:xfrm>
          <a:prstGeom prst="rect">
            <a:avLst/>
          </a:prstGeom>
        </p:spPr>
      </p:pic>
      <p:pic>
        <p:nvPicPr>
          <p:cNvPr id="40" name="Picture 39"/>
          <p:cNvPicPr>
            <a:picLocks noChangeAspect="1"/>
          </p:cNvPicPr>
          <p:nvPr/>
        </p:nvPicPr>
        <p:blipFill rotWithShape="1">
          <a:blip r:embed="rId6"/>
          <a:srcRect t="11111" b="26389"/>
          <a:stretch/>
        </p:blipFill>
        <p:spPr>
          <a:xfrm>
            <a:off x="3037664" y="4826046"/>
            <a:ext cx="418309" cy="182503"/>
          </a:xfrm>
          <a:prstGeom prst="rect">
            <a:avLst/>
          </a:prstGeom>
        </p:spPr>
      </p:pic>
      <p:pic>
        <p:nvPicPr>
          <p:cNvPr id="41" name="Picture 40"/>
          <p:cNvPicPr>
            <a:picLocks noChangeAspect="1"/>
          </p:cNvPicPr>
          <p:nvPr/>
        </p:nvPicPr>
        <p:blipFill rotWithShape="1">
          <a:blip r:embed="rId10"/>
          <a:srcRect l="16890" r="14221"/>
          <a:stretch/>
        </p:blipFill>
        <p:spPr>
          <a:xfrm>
            <a:off x="4015725" y="4786431"/>
            <a:ext cx="169817" cy="267931"/>
          </a:xfrm>
          <a:prstGeom prst="rect">
            <a:avLst/>
          </a:prstGeom>
        </p:spPr>
      </p:pic>
      <p:pic>
        <p:nvPicPr>
          <p:cNvPr id="42" name="Picture 41"/>
          <p:cNvPicPr>
            <a:picLocks noChangeAspect="1"/>
          </p:cNvPicPr>
          <p:nvPr/>
        </p:nvPicPr>
        <p:blipFill>
          <a:blip r:embed="rId8"/>
          <a:stretch>
            <a:fillRect/>
          </a:stretch>
        </p:blipFill>
        <p:spPr>
          <a:xfrm>
            <a:off x="4250713" y="4834759"/>
            <a:ext cx="358027" cy="164683"/>
          </a:xfrm>
          <a:prstGeom prst="rect">
            <a:avLst/>
          </a:prstGeom>
        </p:spPr>
      </p:pic>
      <p:pic>
        <p:nvPicPr>
          <p:cNvPr id="43" name="Picture 42"/>
          <p:cNvPicPr>
            <a:picLocks noChangeAspect="1"/>
          </p:cNvPicPr>
          <p:nvPr/>
        </p:nvPicPr>
        <p:blipFill>
          <a:blip r:embed="rId9"/>
          <a:stretch>
            <a:fillRect/>
          </a:stretch>
        </p:blipFill>
        <p:spPr>
          <a:xfrm>
            <a:off x="4620273" y="4826046"/>
            <a:ext cx="216131" cy="205551"/>
          </a:xfrm>
          <a:prstGeom prst="rect">
            <a:avLst/>
          </a:prstGeom>
        </p:spPr>
      </p:pic>
      <p:pic>
        <p:nvPicPr>
          <p:cNvPr id="44" name="Picture 43"/>
          <p:cNvPicPr>
            <a:picLocks noChangeAspect="1"/>
          </p:cNvPicPr>
          <p:nvPr/>
        </p:nvPicPr>
        <p:blipFill>
          <a:blip r:embed="rId17"/>
          <a:stretch>
            <a:fillRect/>
          </a:stretch>
        </p:blipFill>
        <p:spPr>
          <a:xfrm>
            <a:off x="4867995" y="4740312"/>
            <a:ext cx="324698" cy="345155"/>
          </a:xfrm>
          <a:prstGeom prst="rect">
            <a:avLst/>
          </a:prstGeom>
        </p:spPr>
      </p:pic>
      <p:pic>
        <p:nvPicPr>
          <p:cNvPr id="45" name="Picture 44"/>
          <p:cNvPicPr>
            <a:picLocks noChangeAspect="1"/>
          </p:cNvPicPr>
          <p:nvPr/>
        </p:nvPicPr>
        <p:blipFill>
          <a:blip r:embed="rId18"/>
          <a:stretch>
            <a:fillRect/>
          </a:stretch>
        </p:blipFill>
        <p:spPr>
          <a:xfrm>
            <a:off x="3127100" y="2867815"/>
            <a:ext cx="2820127" cy="1877232"/>
          </a:xfrm>
          <a:prstGeom prst="rect">
            <a:avLst/>
          </a:prstGeom>
        </p:spPr>
      </p:pic>
      <p:pic>
        <p:nvPicPr>
          <p:cNvPr id="46" name="Picture 45"/>
          <p:cNvPicPr>
            <a:picLocks noChangeAspect="1"/>
          </p:cNvPicPr>
          <p:nvPr/>
        </p:nvPicPr>
        <p:blipFill>
          <a:blip r:embed="rId19"/>
          <a:stretch>
            <a:fillRect/>
          </a:stretch>
        </p:blipFill>
        <p:spPr>
          <a:xfrm>
            <a:off x="93695" y="2867815"/>
            <a:ext cx="2828112" cy="1770444"/>
          </a:xfrm>
          <a:prstGeom prst="rect">
            <a:avLst/>
          </a:prstGeom>
        </p:spPr>
      </p:pic>
      <p:pic>
        <p:nvPicPr>
          <p:cNvPr id="47" name="Picture 46"/>
          <p:cNvPicPr>
            <a:picLocks noChangeAspect="1"/>
          </p:cNvPicPr>
          <p:nvPr/>
        </p:nvPicPr>
        <p:blipFill rotWithShape="1">
          <a:blip r:embed="rId20"/>
          <a:srcRect t="8154" r="4734" b="46356"/>
          <a:stretch/>
        </p:blipFill>
        <p:spPr>
          <a:xfrm>
            <a:off x="5498327" y="4726142"/>
            <a:ext cx="569754" cy="328220"/>
          </a:xfrm>
          <a:prstGeom prst="rect">
            <a:avLst/>
          </a:prstGeom>
        </p:spPr>
      </p:pic>
      <p:pic>
        <p:nvPicPr>
          <p:cNvPr id="48" name="Picture 47"/>
          <p:cNvPicPr>
            <a:picLocks noChangeAspect="1"/>
          </p:cNvPicPr>
          <p:nvPr/>
        </p:nvPicPr>
        <p:blipFill>
          <a:blip r:embed="rId21"/>
          <a:stretch>
            <a:fillRect/>
          </a:stretch>
        </p:blipFill>
        <p:spPr>
          <a:xfrm>
            <a:off x="5237964" y="4752859"/>
            <a:ext cx="260362" cy="347149"/>
          </a:xfrm>
          <a:prstGeom prst="rect">
            <a:avLst/>
          </a:prstGeom>
        </p:spPr>
      </p:pic>
      <p:pic>
        <p:nvPicPr>
          <p:cNvPr id="49" name="Picture 48"/>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10317" y1="87302" x2="13492" y2="89683"/>
                        <a14:foregroundMark x1="9524" y1="83333" x2="13492" y2="84127"/>
                        <a14:foregroundMark x1="19048" y1="84127" x2="19048" y2="92857"/>
                        <a14:foregroundMark x1="25397" y1="85714" x2="25397" y2="93651"/>
                        <a14:foregroundMark x1="36508" y1="88095" x2="36508" y2="88095"/>
                        <a14:foregroundMark x1="49206" y1="88095" x2="49206" y2="88095"/>
                        <a14:foregroundMark x1="58730" y1="86508" x2="58730" y2="86508"/>
                        <a14:foregroundMark x1="64286" y1="90476" x2="64286" y2="90476"/>
                        <a14:foregroundMark x1="74603" y1="80159" x2="74603" y2="91270"/>
                        <a14:foregroundMark x1="79365" y1="84921" x2="80159" y2="92063"/>
                        <a14:foregroundMark x1="79365" y1="79365" x2="79365" y2="79365"/>
                        <a14:foregroundMark x1="84127" y1="84127" x2="84127" y2="97619"/>
                        <a14:backgroundMark x1="21429" y1="90476" x2="21429" y2="90476"/>
                      </a14:backgroundRemoval>
                    </a14:imgEffect>
                  </a14:imgLayer>
                </a14:imgProps>
              </a:ext>
            </a:extLst>
          </a:blip>
          <a:stretch>
            <a:fillRect/>
          </a:stretch>
        </p:blipFill>
        <p:spPr>
          <a:xfrm>
            <a:off x="199479" y="2321592"/>
            <a:ext cx="328538" cy="438051"/>
          </a:xfrm>
          <a:prstGeom prst="rect">
            <a:avLst/>
          </a:prstGeom>
        </p:spPr>
      </p:pic>
      <p:pic>
        <p:nvPicPr>
          <p:cNvPr id="50" name="Picture 49"/>
          <p:cNvPicPr>
            <a:picLocks noChangeAspect="1"/>
          </p:cNvPicPr>
          <p:nvPr/>
        </p:nvPicPr>
        <p:blipFill>
          <a:blip r:embed="rId24"/>
          <a:stretch>
            <a:fillRect/>
          </a:stretch>
        </p:blipFill>
        <p:spPr>
          <a:xfrm>
            <a:off x="576132" y="2417209"/>
            <a:ext cx="714821" cy="223193"/>
          </a:xfrm>
          <a:prstGeom prst="rect">
            <a:avLst/>
          </a:prstGeom>
        </p:spPr>
      </p:pic>
      <p:pic>
        <p:nvPicPr>
          <p:cNvPr id="51" name="Picture 50"/>
          <p:cNvPicPr>
            <a:picLocks noChangeAspect="1"/>
          </p:cNvPicPr>
          <p:nvPr/>
        </p:nvPicPr>
        <p:blipFill>
          <a:blip r:embed="rId25"/>
          <a:stretch>
            <a:fillRect/>
          </a:stretch>
        </p:blipFill>
        <p:spPr>
          <a:xfrm>
            <a:off x="1290953" y="2362453"/>
            <a:ext cx="754087" cy="259471"/>
          </a:xfrm>
          <a:prstGeom prst="rect">
            <a:avLst/>
          </a:prstGeom>
        </p:spPr>
      </p:pic>
      <p:pic>
        <p:nvPicPr>
          <p:cNvPr id="52" name="Picture 51"/>
          <p:cNvPicPr>
            <a:picLocks noChangeAspect="1"/>
          </p:cNvPicPr>
          <p:nvPr/>
        </p:nvPicPr>
        <p:blipFill rotWithShape="1">
          <a:blip r:embed="rId26"/>
          <a:srcRect l="16045" t="36071" r="16044" b="39657"/>
          <a:stretch/>
        </p:blipFill>
        <p:spPr>
          <a:xfrm>
            <a:off x="2158981" y="2399284"/>
            <a:ext cx="762826" cy="272645"/>
          </a:xfrm>
          <a:prstGeom prst="rect">
            <a:avLst/>
          </a:prstGeom>
        </p:spPr>
      </p:pic>
      <p:pic>
        <p:nvPicPr>
          <p:cNvPr id="53" name="Picture 52"/>
          <p:cNvPicPr>
            <a:picLocks noChangeAspect="1"/>
          </p:cNvPicPr>
          <p:nvPr/>
        </p:nvPicPr>
        <p:blipFill rotWithShape="1">
          <a:blip r:embed="rId27">
            <a:extLst>
              <a:ext uri="{BEBA8EAE-BF5A-486C-A8C5-ECC9F3942E4B}">
                <a14:imgProps xmlns:a14="http://schemas.microsoft.com/office/drawing/2010/main">
                  <a14:imgLayer r:embed="rId28">
                    <a14:imgEffect>
                      <a14:backgroundRemoval t="5352" b="99847" l="1254" r="98812">
                        <a14:foregroundMark x1="19538" y1="37156" x2="19538" y2="37156"/>
                        <a14:foregroundMark x1="14785" y1="32416" x2="9241" y2="40214"/>
                        <a14:foregroundMark x1="43696" y1="43884" x2="43696" y2="43884"/>
                        <a14:foregroundMark x1="41782" y1="42813" x2="40924" y2="44801"/>
                        <a14:foregroundMark x1="39802" y1="42508" x2="36436" y2="43272"/>
                        <a14:foregroundMark x1="35710" y1="55963" x2="34587" y2="59021"/>
                        <a14:foregroundMark x1="35908" y1="61009" x2="42376" y2="61621"/>
                        <a14:foregroundMark x1="47459" y1="43884" x2="47459" y2="61621"/>
                        <a14:foregroundMark x1="60066" y1="43884" x2="59868" y2="61621"/>
                        <a14:foregroundMark x1="59604" y1="35780" x2="59604" y2="35780"/>
                        <a14:foregroundMark x1="33993" y1="27064" x2="36040" y2="26453"/>
                        <a14:foregroundMark x1="36898" y1="27523" x2="37756" y2="31804"/>
                        <a14:foregroundMark x1="8845" y1="41590" x2="9241" y2="56269"/>
                        <a14:foregroundMark x1="10429" y1="58563" x2="14323" y2="63609"/>
                        <a14:foregroundMark x1="53663" y1="44801" x2="53663" y2="60245"/>
                        <a14:foregroundMark x1="64488" y1="37156" x2="64950" y2="60245"/>
                        <a14:foregroundMark x1="71023" y1="43884" x2="71023" y2="59939"/>
                        <a14:foregroundMark x1="71155" y1="35780" x2="71155" y2="35780"/>
                        <a14:foregroundMark x1="74653" y1="43578" x2="78548" y2="61621"/>
                        <a14:foregroundMark x1="81584" y1="43884" x2="79406" y2="57951"/>
                        <a14:foregroundMark x1="84620" y1="45260" x2="84026" y2="58563"/>
                        <a14:foregroundMark x1="45743" y1="68654" x2="45281" y2="81346"/>
                        <a14:foregroundMark x1="46469" y1="72018" x2="49505" y2="81346"/>
                        <a14:foregroundMark x1="52079" y1="68349" x2="52079" y2="82722"/>
                        <a14:foregroundMark x1="58152" y1="68654" x2="57888" y2="82110"/>
                        <a14:foregroundMark x1="61056" y1="69419" x2="62640" y2="80428"/>
                        <a14:foregroundMark x1="65215" y1="69725" x2="66667" y2="81346"/>
                        <a14:foregroundMark x1="70165" y1="78440" x2="71749" y2="82416"/>
                        <a14:foregroundMark x1="73201" y1="81804" x2="75050" y2="81804"/>
                        <a14:foregroundMark x1="70429" y1="73394" x2="71155" y2="69419"/>
                        <a14:foregroundMark x1="78152" y1="68654" x2="78284" y2="82110"/>
                        <a14:foregroundMark x1="83762" y1="68349" x2="83762" y2="81040"/>
                        <a14:foregroundMark x1="89109" y1="73089" x2="91749" y2="77064"/>
                        <a14:foregroundMark x1="30099" y1="19419" x2="31815" y2="17737"/>
                        <a14:foregroundMark x1="30099" y1="20795" x2="30099" y2="23700"/>
                        <a14:foregroundMark x1="30957" y1="23700" x2="32409" y2="22783"/>
                        <a14:foregroundMark x1="33399" y1="28135" x2="32541" y2="33180"/>
                        <a14:foregroundMark x1="33531" y1="35474" x2="35908" y2="37462"/>
                        <a14:foregroundMark x1="34851" y1="69725" x2="40924" y2="70642"/>
                        <a14:foregroundMark x1="84620" y1="59633" x2="88119" y2="64373"/>
                        <a14:foregroundMark x1="88713" y1="41896" x2="91155" y2="47859"/>
                        <a14:foregroundMark x1="73201" y1="68043" x2="75050" y2="68960"/>
                        <a14:foregroundMark x1="79406" y1="77064" x2="81452" y2="81804"/>
                        <a14:foregroundMark x1="89241" y1="68654" x2="90693" y2="68654"/>
                        <a14:foregroundMark x1="92145" y1="78440" x2="92013" y2="82110"/>
                        <a14:foregroundMark x1="91287" y1="68654" x2="92145" y2="70336"/>
                        <a14:foregroundMark x1="36040" y1="24771" x2="36040" y2="24771"/>
                        <a14:foregroundMark x1="34125" y1="24771" x2="34125" y2="24771"/>
                        <a14:foregroundMark x1="32541" y1="19725" x2="32541" y2="19725"/>
                        <a14:foregroundMark x1="14785" y1="62997" x2="18350" y2="60703"/>
                        <a14:foregroundMark x1="12739" y1="99847" x2="12739" y2="99847"/>
                        <a14:foregroundMark x1="22838" y1="47859" x2="24752" y2="58257"/>
                        <a14:foregroundMark x1="29505" y1="58257" x2="31551" y2="52905"/>
                        <a14:foregroundMark x1="23696" y1="41131" x2="28383" y2="38226"/>
                        <a14:backgroundMark x1="25347" y1="44801" x2="28515" y2="53211"/>
                        <a14:backgroundMark x1="38020" y1="48624" x2="38020" y2="48624"/>
                        <a14:backgroundMark x1="38944" y1="66667" x2="38944" y2="66667"/>
                        <a14:backgroundMark x1="87063" y1="47859" x2="87063" y2="47859"/>
                        <a14:backgroundMark x1="73663" y1="71713" x2="71881" y2="77676"/>
                        <a14:backgroundMark x1="79868" y1="71407" x2="79868" y2="71407"/>
                        <a14:backgroundMark x1="42112" y1="76453" x2="5479" y2="76453"/>
                        <a14:backgroundMark x1="6337" y1="14067" x2="36766" y2="9327"/>
                        <a14:backgroundMark x1="91551" y1="12080" x2="98548" y2="84709"/>
                        <a14:backgroundMark x1="90561" y1="24771" x2="36436" y2="17125"/>
                      </a14:backgroundRemoval>
                    </a14:imgEffect>
                  </a14:imgLayer>
                </a14:imgProps>
              </a:ext>
            </a:extLst>
          </a:blip>
          <a:srcRect l="6798" t="19067" r="6691" b="14902"/>
          <a:stretch/>
        </p:blipFill>
        <p:spPr>
          <a:xfrm>
            <a:off x="2269466" y="2688335"/>
            <a:ext cx="692085" cy="304053"/>
          </a:xfrm>
          <a:prstGeom prst="rect">
            <a:avLst/>
          </a:prstGeom>
        </p:spPr>
      </p:pic>
      <p:pic>
        <p:nvPicPr>
          <p:cNvPr id="54" name="Picture 53"/>
          <p:cNvPicPr>
            <a:picLocks noChangeAspect="1"/>
          </p:cNvPicPr>
          <p:nvPr/>
        </p:nvPicPr>
        <p:blipFill>
          <a:blip r:embed="rId29"/>
          <a:stretch>
            <a:fillRect/>
          </a:stretch>
        </p:blipFill>
        <p:spPr>
          <a:xfrm>
            <a:off x="199479" y="2788130"/>
            <a:ext cx="325366" cy="408516"/>
          </a:xfrm>
          <a:prstGeom prst="rect">
            <a:avLst/>
          </a:prstGeom>
        </p:spPr>
      </p:pic>
      <p:pic>
        <p:nvPicPr>
          <p:cNvPr id="55" name="Picture 54"/>
          <p:cNvPicPr>
            <a:picLocks noChangeAspect="1"/>
          </p:cNvPicPr>
          <p:nvPr/>
        </p:nvPicPr>
        <p:blipFill rotWithShape="1">
          <a:blip r:embed="rId30"/>
          <a:srcRect l="17659" t="39391" r="19039" b="45942"/>
          <a:stretch/>
        </p:blipFill>
        <p:spPr>
          <a:xfrm>
            <a:off x="911687" y="4982339"/>
            <a:ext cx="736258" cy="200149"/>
          </a:xfrm>
          <a:prstGeom prst="rect">
            <a:avLst/>
          </a:prstGeom>
        </p:spPr>
      </p:pic>
      <p:pic>
        <p:nvPicPr>
          <p:cNvPr id="56" name="Picture 5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468802" y="4822871"/>
            <a:ext cx="483383" cy="193303"/>
          </a:xfrm>
          <a:prstGeom prst="rect">
            <a:avLst/>
          </a:prstGeom>
        </p:spPr>
      </p:pic>
      <p:pic>
        <p:nvPicPr>
          <p:cNvPr id="57" name="Picture 56"/>
          <p:cNvPicPr>
            <a:picLocks noChangeAspect="1"/>
          </p:cNvPicPr>
          <p:nvPr/>
        </p:nvPicPr>
        <p:blipFill>
          <a:blip r:embed="rId32"/>
          <a:stretch>
            <a:fillRect/>
          </a:stretch>
        </p:blipFill>
        <p:spPr>
          <a:xfrm>
            <a:off x="2113627" y="4982848"/>
            <a:ext cx="718378" cy="256925"/>
          </a:xfrm>
          <a:prstGeom prst="rect">
            <a:avLst/>
          </a:prstGeom>
        </p:spPr>
      </p:pic>
      <p:pic>
        <p:nvPicPr>
          <p:cNvPr id="58" name="Picture 57"/>
          <p:cNvPicPr>
            <a:picLocks noChangeAspect="1"/>
          </p:cNvPicPr>
          <p:nvPr/>
        </p:nvPicPr>
        <p:blipFill rotWithShape="1">
          <a:blip r:embed="rId33">
            <a:extLst>
              <a:ext uri="{BEBA8EAE-BF5A-486C-A8C5-ECC9F3942E4B}">
                <a14:imgProps xmlns:a14="http://schemas.microsoft.com/office/drawing/2010/main">
                  <a14:imgLayer r:embed="rId34">
                    <a14:imgEffect>
                      <a14:backgroundRemoval t="17949" b="56838" l="0" r="100000">
                        <a14:foregroundMark x1="93143" y1="37179" x2="93143" y2="37179"/>
                        <a14:foregroundMark x1="64571" y1="37179" x2="64571" y2="37179"/>
                        <a14:foregroundMark x1="53429" y1="39744" x2="53429" y2="39744"/>
                        <a14:foregroundMark x1="39857" y1="38889" x2="39857" y2="38889"/>
                        <a14:foregroundMark x1="26714" y1="44444" x2="26714" y2="44444"/>
                        <a14:foregroundMark x1="8571" y1="45726" x2="8571" y2="45726"/>
                        <a14:foregroundMark x1="22000" y1="33761" x2="24000" y2="45726"/>
                        <a14:foregroundMark x1="74857" y1="31624" x2="76857" y2="31197"/>
                        <a14:foregroundMark x1="74857" y1="44872" x2="77000" y2="44872"/>
                        <a14:foregroundMark x1="90000" y1="38034" x2="90000" y2="38034"/>
                      </a14:backgroundRemoval>
                    </a14:imgEffect>
                  </a14:imgLayer>
                </a14:imgProps>
              </a:ext>
            </a:extLst>
          </a:blip>
          <a:srcRect t="13094" b="37897"/>
          <a:stretch/>
        </p:blipFill>
        <p:spPr>
          <a:xfrm>
            <a:off x="363747" y="5301326"/>
            <a:ext cx="800211" cy="174799"/>
          </a:xfrm>
          <a:prstGeom prst="rect">
            <a:avLst/>
          </a:prstGeom>
        </p:spPr>
      </p:pic>
      <p:pic>
        <p:nvPicPr>
          <p:cNvPr id="60" name="Picture 59"/>
          <p:cNvPicPr>
            <a:picLocks noChangeAspect="1"/>
          </p:cNvPicPr>
          <p:nvPr/>
        </p:nvPicPr>
        <p:blipFill rotWithShape="1">
          <a:blip r:embed="rId35"/>
          <a:srcRect l="38135" r="38875"/>
          <a:stretch/>
        </p:blipFill>
        <p:spPr>
          <a:xfrm>
            <a:off x="1812089" y="5024002"/>
            <a:ext cx="372029" cy="431543"/>
          </a:xfrm>
          <a:prstGeom prst="rect">
            <a:avLst/>
          </a:prstGeom>
        </p:spPr>
      </p:pic>
      <p:sp>
        <p:nvSpPr>
          <p:cNvPr id="61" name="Rectangle 60"/>
          <p:cNvSpPr/>
          <p:nvPr/>
        </p:nvSpPr>
        <p:spPr>
          <a:xfrm>
            <a:off x="6068082" y="1867751"/>
            <a:ext cx="2883195" cy="3587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BROADCAST TV</a:t>
            </a:r>
            <a:endParaRPr lang="en-US" dirty="0">
              <a:solidFill>
                <a:prstClr val="white"/>
              </a:solidFill>
            </a:endParaRPr>
          </a:p>
        </p:txBody>
      </p:sp>
      <p:pic>
        <p:nvPicPr>
          <p:cNvPr id="62" name="Picture 61"/>
          <p:cNvPicPr>
            <a:picLocks noChangeAspect="1"/>
          </p:cNvPicPr>
          <p:nvPr/>
        </p:nvPicPr>
        <p:blipFill>
          <a:blip r:embed="rId36"/>
          <a:stretch>
            <a:fillRect/>
          </a:stretch>
        </p:blipFill>
        <p:spPr>
          <a:xfrm>
            <a:off x="6310578" y="2866179"/>
            <a:ext cx="2482157" cy="1859963"/>
          </a:xfrm>
          <a:prstGeom prst="rect">
            <a:avLst/>
          </a:prstGeom>
        </p:spPr>
      </p:pic>
      <p:pic>
        <p:nvPicPr>
          <p:cNvPr id="63" name="Picture 62"/>
          <p:cNvPicPr>
            <a:picLocks noChangeAspect="1"/>
          </p:cNvPicPr>
          <p:nvPr/>
        </p:nvPicPr>
        <p:blipFill>
          <a:blip r:embed="rId37"/>
          <a:stretch>
            <a:fillRect/>
          </a:stretch>
        </p:blipFill>
        <p:spPr>
          <a:xfrm>
            <a:off x="6068082" y="2417210"/>
            <a:ext cx="1721890" cy="204713"/>
          </a:xfrm>
          <a:prstGeom prst="rect">
            <a:avLst/>
          </a:prstGeom>
        </p:spPr>
      </p:pic>
      <p:pic>
        <p:nvPicPr>
          <p:cNvPr id="64" name="Picture 63"/>
          <p:cNvPicPr>
            <a:picLocks noChangeAspect="1"/>
          </p:cNvPicPr>
          <p:nvPr/>
        </p:nvPicPr>
        <p:blipFill>
          <a:blip r:embed="rId38"/>
          <a:stretch>
            <a:fillRect/>
          </a:stretch>
        </p:blipFill>
        <p:spPr>
          <a:xfrm>
            <a:off x="7945735" y="2369536"/>
            <a:ext cx="984657" cy="341465"/>
          </a:xfrm>
          <a:prstGeom prst="rect">
            <a:avLst/>
          </a:prstGeom>
          <a:solidFill>
            <a:schemeClr val="tx1"/>
          </a:solidFill>
        </p:spPr>
      </p:pic>
      <p:pic>
        <p:nvPicPr>
          <p:cNvPr id="65" name="Picture 64"/>
          <p:cNvPicPr>
            <a:picLocks noChangeAspect="1"/>
          </p:cNvPicPr>
          <p:nvPr/>
        </p:nvPicPr>
        <p:blipFill>
          <a:blip r:embed="rId39"/>
          <a:stretch>
            <a:fillRect/>
          </a:stretch>
        </p:blipFill>
        <p:spPr>
          <a:xfrm>
            <a:off x="7047521" y="4763001"/>
            <a:ext cx="595483" cy="421167"/>
          </a:xfrm>
          <a:prstGeom prst="rect">
            <a:avLst/>
          </a:prstGeom>
        </p:spPr>
      </p:pic>
      <p:pic>
        <p:nvPicPr>
          <p:cNvPr id="66" name="Picture 65"/>
          <p:cNvPicPr>
            <a:picLocks noChangeAspect="1"/>
          </p:cNvPicPr>
          <p:nvPr/>
        </p:nvPicPr>
        <p:blipFill rotWithShape="1">
          <a:blip r:embed="rId40">
            <a:extLst>
              <a:ext uri="{BEBA8EAE-BF5A-486C-A8C5-ECC9F3942E4B}">
                <a14:imgProps xmlns:a14="http://schemas.microsoft.com/office/drawing/2010/main">
                  <a14:imgLayer r:embed="rId41">
                    <a14:imgEffect>
                      <a14:backgroundRemoval t="10000" b="90000" l="10000" r="90000">
                        <a14:foregroundMark x1="44536" y1="49606" x2="44536" y2="49606"/>
                        <a14:foregroundMark x1="65894" y1="48819" x2="65894" y2="48819"/>
                      </a14:backgroundRemoval>
                    </a14:imgEffect>
                  </a14:imgLayer>
                </a14:imgProps>
              </a:ext>
            </a:extLst>
          </a:blip>
          <a:srcRect l="16994" t="35246" r="16971" b="38044"/>
          <a:stretch/>
        </p:blipFill>
        <p:spPr>
          <a:xfrm>
            <a:off x="6310578" y="4919445"/>
            <a:ext cx="736943" cy="250708"/>
          </a:xfrm>
          <a:prstGeom prst="rect">
            <a:avLst/>
          </a:prstGeom>
        </p:spPr>
      </p:pic>
      <p:pic>
        <p:nvPicPr>
          <p:cNvPr id="67" name="Picture 66"/>
          <p:cNvPicPr>
            <a:picLocks noChangeAspect="1"/>
          </p:cNvPicPr>
          <p:nvPr/>
        </p:nvPicPr>
        <p:blipFill>
          <a:blip r:embed="rId42">
            <a:extLst>
              <a:ext uri="{BEBA8EAE-BF5A-486C-A8C5-ECC9F3942E4B}">
                <a14:imgProps xmlns:a14="http://schemas.microsoft.com/office/drawing/2010/main">
                  <a14:imgLayer r:embed="rId43">
                    <a14:imgEffect>
                      <a14:backgroundRemoval t="0" b="100000" l="0" r="100000">
                        <a14:foregroundMark x1="62909" y1="51613" x2="62909" y2="51613"/>
                        <a14:foregroundMark x1="52364" y1="67742" x2="52364" y2="67742"/>
                        <a14:foregroundMark x1="34182" y1="35484" x2="34182" y2="35484"/>
                        <a14:foregroundMark x1="36364" y1="9677" x2="36364" y2="9677"/>
                        <a14:foregroundMark x1="10545" y1="67742" x2="10545" y2="67742"/>
                        <a14:foregroundMark x1="19636" y1="58065" x2="19636" y2="58065"/>
                        <a14:foregroundMark x1="65818" y1="16129" x2="68364" y2="58065"/>
                        <a14:foregroundMark x1="65091" y1="70968" x2="66909" y2="54839"/>
                        <a14:foregroundMark x1="69455" y1="16129" x2="69455" y2="16129"/>
                        <a14:foregroundMark x1="72364" y1="58065" x2="72364" y2="58065"/>
                        <a14:foregroundMark x1="76364" y1="70968" x2="76364" y2="70968"/>
                        <a14:foregroundMark x1="77091" y1="41935" x2="77091" y2="41935"/>
                        <a14:foregroundMark x1="81818" y1="61290" x2="81818" y2="61290"/>
                        <a14:foregroundMark x1="84727" y1="77419" x2="84727" y2="77419"/>
                        <a14:foregroundMark x1="85455" y1="48387" x2="85455" y2="48387"/>
                        <a14:foregroundMark x1="90545" y1="58065" x2="90545" y2="58065"/>
                        <a14:foregroundMark x1="91273" y1="77419" x2="91273" y2="77419"/>
                        <a14:foregroundMark x1="88727" y1="38710" x2="88727" y2="38710"/>
                        <a14:foregroundMark x1="91273" y1="32258" x2="91273" y2="32258"/>
                        <a14:foregroundMark x1="95273" y1="58065" x2="95273" y2="58065"/>
                        <a14:foregroundMark x1="93455" y1="38710" x2="93455" y2="38710"/>
                        <a14:backgroundMark x1="22909" y1="9677" x2="29091" y2="16129"/>
                        <a14:backgroundMark x1="39273" y1="12903" x2="62909" y2="19355"/>
                        <a14:backgroundMark x1="28364" y1="87097" x2="61091" y2="87097"/>
                        <a14:backgroundMark x1="54909" y1="51613" x2="54909" y2="51613"/>
                        <a14:backgroundMark x1="60727" y1="41935" x2="60727" y2="41935"/>
                        <a14:backgroundMark x1="61091" y1="61290" x2="61091" y2="61290"/>
                        <a14:backgroundMark x1="42182" y1="61290" x2="42182" y2="61290"/>
                        <a14:backgroundMark x1="40727" y1="41935" x2="40727" y2="41935"/>
                        <a14:backgroundMark x1="32000" y1="58065" x2="32000" y2="58065"/>
                        <a14:backgroundMark x1="17818" y1="45161" x2="17818" y2="45161"/>
                        <a14:backgroundMark x1="18545" y1="83871" x2="18545" y2="83871"/>
                        <a14:backgroundMark x1="13455" y1="29032" x2="13455" y2="29032"/>
                        <a14:backgroundMark x1="5818" y1="51613" x2="5818" y2="51613"/>
                        <a14:backgroundMark x1="67636" y1="16129" x2="67636" y2="16129"/>
                        <a14:backgroundMark x1="74545" y1="51613" x2="74545" y2="51613"/>
                        <a14:backgroundMark x1="84727" y1="38710" x2="84727" y2="38710"/>
                        <a14:backgroundMark x1="84727" y1="61290" x2="84727" y2="61290"/>
                        <a14:backgroundMark x1="73818" y1="9677" x2="93091" y2="6452"/>
                        <a14:backgroundMark x1="87636" y1="61290" x2="87636" y2="61290"/>
                        <a14:backgroundMark x1="92727" y1="58065" x2="92727" y2="58065"/>
                        <a14:backgroundMark x1="91273" y1="45161" x2="91273" y2="45161"/>
                      </a14:backgroundRemoval>
                    </a14:imgEffect>
                  </a14:imgLayer>
                </a14:imgProps>
              </a:ext>
            </a:extLst>
          </a:blip>
          <a:stretch>
            <a:fillRect/>
          </a:stretch>
        </p:blipFill>
        <p:spPr>
          <a:xfrm>
            <a:off x="7681564" y="4947991"/>
            <a:ext cx="1111170" cy="167012"/>
          </a:xfrm>
          <a:prstGeom prst="rect">
            <a:avLst/>
          </a:prstGeom>
        </p:spPr>
      </p:pic>
      <p:pic>
        <p:nvPicPr>
          <p:cNvPr id="68" name="Picture 67"/>
          <p:cNvPicPr>
            <a:picLocks noChangeAspect="1"/>
          </p:cNvPicPr>
          <p:nvPr/>
        </p:nvPicPr>
        <p:blipFill>
          <a:blip r:embed="rId29"/>
          <a:stretch>
            <a:fillRect/>
          </a:stretch>
        </p:blipFill>
        <p:spPr>
          <a:xfrm>
            <a:off x="8391874" y="5184167"/>
            <a:ext cx="346242" cy="434727"/>
          </a:xfrm>
          <a:prstGeom prst="rect">
            <a:avLst/>
          </a:prstGeom>
        </p:spPr>
      </p:pic>
      <p:pic>
        <p:nvPicPr>
          <p:cNvPr id="69" name="Picture 68"/>
          <p:cNvPicPr>
            <a:picLocks noChangeAspect="1"/>
          </p:cNvPicPr>
          <p:nvPr/>
        </p:nvPicPr>
        <p:blipFill>
          <a:blip r:embed="rId44">
            <a:extLst>
              <a:ext uri="{BEBA8EAE-BF5A-486C-A8C5-ECC9F3942E4B}">
                <a14:imgProps xmlns:a14="http://schemas.microsoft.com/office/drawing/2010/main">
                  <a14:imgLayer r:embed="rId45">
                    <a14:imgEffect>
                      <a14:backgroundRemoval t="0" b="100000" l="0" r="100000">
                        <a14:foregroundMark x1="94595" y1="66892" x2="94595" y2="66892"/>
                        <a14:foregroundMark x1="90991" y1="68919" x2="90991" y2="68919"/>
                        <a14:foregroundMark x1="38739" y1="56757" x2="38739" y2="56757"/>
                        <a14:foregroundMark x1="14302" y1="39865" x2="14302" y2="39865"/>
                        <a14:foregroundMark x1="4054" y1="44595" x2="4054" y2="44595"/>
                      </a14:backgroundRemoval>
                    </a14:imgEffect>
                  </a14:imgLayer>
                </a14:imgProps>
              </a:ext>
            </a:extLst>
          </a:blip>
          <a:stretch>
            <a:fillRect/>
          </a:stretch>
        </p:blipFill>
        <p:spPr>
          <a:xfrm>
            <a:off x="7530020" y="5239776"/>
            <a:ext cx="970963" cy="215769"/>
          </a:xfrm>
          <a:prstGeom prst="rect">
            <a:avLst/>
          </a:prstGeom>
        </p:spPr>
      </p:pic>
      <p:pic>
        <p:nvPicPr>
          <p:cNvPr id="71" name="Picture 70"/>
          <p:cNvPicPr>
            <a:picLocks noChangeAspect="1"/>
          </p:cNvPicPr>
          <p:nvPr/>
        </p:nvPicPr>
        <p:blipFill rotWithShape="1">
          <a:blip r:embed="rId6"/>
          <a:srcRect t="11111" b="26389"/>
          <a:stretch/>
        </p:blipFill>
        <p:spPr>
          <a:xfrm>
            <a:off x="6912052" y="5199371"/>
            <a:ext cx="629915" cy="274824"/>
          </a:xfrm>
          <a:prstGeom prst="rect">
            <a:avLst/>
          </a:prstGeom>
        </p:spPr>
      </p:pic>
      <p:pic>
        <p:nvPicPr>
          <p:cNvPr id="72" name="Picture 71"/>
          <p:cNvPicPr>
            <a:picLocks noChangeAspect="1"/>
          </p:cNvPicPr>
          <p:nvPr/>
        </p:nvPicPr>
        <p:blipFill>
          <a:blip r:embed="rId16"/>
          <a:stretch>
            <a:fillRect/>
          </a:stretch>
        </p:blipFill>
        <p:spPr>
          <a:xfrm>
            <a:off x="6310578" y="5253240"/>
            <a:ext cx="629915" cy="238165"/>
          </a:xfrm>
          <a:prstGeom prst="rect">
            <a:avLst/>
          </a:prstGeom>
        </p:spPr>
      </p:pic>
      <p:sp>
        <p:nvSpPr>
          <p:cNvPr id="73" name="Title 1"/>
          <p:cNvSpPr>
            <a:spLocks noGrp="1"/>
          </p:cNvSpPr>
          <p:nvPr>
            <p:ph type="title"/>
          </p:nvPr>
        </p:nvSpPr>
        <p:spPr>
          <a:xfrm>
            <a:off x="0" y="120572"/>
            <a:ext cx="9144000" cy="1143000"/>
          </a:xfrm>
        </p:spPr>
        <p:txBody>
          <a:bodyPr>
            <a:normAutofit/>
          </a:bodyPr>
          <a:lstStyle/>
          <a:p>
            <a:r>
              <a:rPr lang="en-US" sz="2800" dirty="0" smtClean="0"/>
              <a:t>What’s on the Horizon…</a:t>
            </a:r>
            <a:r>
              <a:rPr lang="en-US" sz="2800" b="1" dirty="0" smtClean="0"/>
              <a:t> </a:t>
            </a:r>
            <a:endParaRPr lang="en-US" sz="2800" b="1" dirty="0"/>
          </a:p>
        </p:txBody>
      </p:sp>
      <p:pic>
        <p:nvPicPr>
          <p:cNvPr id="74" name="Picture 73"/>
          <p:cNvPicPr>
            <a:picLocks noChangeAspect="1"/>
          </p:cNvPicPr>
          <p:nvPr/>
        </p:nvPicPr>
        <p:blipFill>
          <a:blip r:embed="rId38"/>
          <a:stretch>
            <a:fillRect/>
          </a:stretch>
        </p:blipFill>
        <p:spPr>
          <a:xfrm>
            <a:off x="4232740" y="5115003"/>
            <a:ext cx="664147" cy="230317"/>
          </a:xfrm>
          <a:prstGeom prst="rect">
            <a:avLst/>
          </a:prstGeom>
          <a:solidFill>
            <a:schemeClr val="tx1"/>
          </a:solidFill>
        </p:spPr>
      </p:pic>
      <p:sp>
        <p:nvSpPr>
          <p:cNvPr id="2" name="TextBox 1"/>
          <p:cNvSpPr txBox="1"/>
          <p:nvPr/>
        </p:nvSpPr>
        <p:spPr>
          <a:xfrm>
            <a:off x="2249129" y="5740183"/>
            <a:ext cx="5900695" cy="369332"/>
          </a:xfrm>
          <a:prstGeom prst="rect">
            <a:avLst/>
          </a:prstGeom>
          <a:noFill/>
        </p:spPr>
        <p:txBody>
          <a:bodyPr wrap="square" rtlCol="0">
            <a:spAutoFit/>
          </a:bodyPr>
          <a:lstStyle/>
          <a:p>
            <a:r>
              <a:rPr lang="en-US" dirty="0" smtClean="0">
                <a:solidFill>
                  <a:prstClr val="black"/>
                </a:solidFill>
              </a:rPr>
              <a:t>(Current and Future Integrations)</a:t>
            </a:r>
            <a:endParaRPr lang="en-US" dirty="0">
              <a:solidFill>
                <a:prstClr val="black"/>
              </a:solidFill>
            </a:endParaRPr>
          </a:p>
        </p:txBody>
      </p:sp>
    </p:spTree>
    <p:extLst>
      <p:ext uri="{BB962C8B-B14F-4D97-AF65-F5344CB8AC3E}">
        <p14:creationId xmlns:p14="http://schemas.microsoft.com/office/powerpoint/2010/main" val="598120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Worldwide Programmatic TV and Video Advertising Spending</a:t>
            </a:r>
          </a:p>
        </p:txBody>
      </p:sp>
      <p:pic>
        <p:nvPicPr>
          <p:cNvPr id="4" name="Content Placeholder 3" descr="Screen Shot 2015-09-09 at 5.08.30 PM.png"/>
          <p:cNvPicPr>
            <a:picLocks noGrp="1" noChangeAspect="1"/>
          </p:cNvPicPr>
          <p:nvPr>
            <p:ph idx="1"/>
          </p:nvPr>
        </p:nvPicPr>
        <p:blipFill>
          <a:blip r:embed="rId2">
            <a:extLst>
              <a:ext uri="{28A0092B-C50C-407E-A947-70E740481C1C}">
                <a14:useLocalDpi xmlns:a14="http://schemas.microsoft.com/office/drawing/2010/main" val="0"/>
              </a:ext>
            </a:extLst>
          </a:blip>
          <a:srcRect t="-14943" b="-14943"/>
          <a:stretch>
            <a:fillRect/>
          </a:stretch>
        </p:blipFill>
        <p:spPr/>
      </p:pic>
    </p:spTree>
    <p:extLst>
      <p:ext uri="{BB962C8B-B14F-4D97-AF65-F5344CB8AC3E}">
        <p14:creationId xmlns:p14="http://schemas.microsoft.com/office/powerpoint/2010/main" val="2129636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238505"/>
            <a:ext cx="7886700" cy="1031874"/>
          </a:xfrm>
        </p:spPr>
        <p:txBody>
          <a:bodyPr/>
          <a:lstStyle/>
          <a:p>
            <a:r>
              <a:rPr lang="en-US" sz="2800" dirty="0"/>
              <a:t>Share of U.S. Households Without Cable, Satellite or Telco TV Subscription</a:t>
            </a:r>
            <a:br>
              <a:rPr lang="en-US" sz="2800" dirty="0"/>
            </a:br>
            <a:endParaRPr lang="en-US" sz="2800" dirty="0"/>
          </a:p>
        </p:txBody>
      </p:sp>
      <p:pic>
        <p:nvPicPr>
          <p:cNvPr id="5" name="Content Placeholder 4" descr="Screen Shot 2015-09-09 at 5.06.02 PM.png"/>
          <p:cNvPicPr>
            <a:picLocks noGrp="1" noChangeAspect="1"/>
          </p:cNvPicPr>
          <p:nvPr>
            <p:ph idx="1"/>
          </p:nvPr>
        </p:nvPicPr>
        <p:blipFill>
          <a:blip r:embed="rId2">
            <a:extLst>
              <a:ext uri="{28A0092B-C50C-407E-A947-70E740481C1C}">
                <a14:useLocalDpi xmlns:a14="http://schemas.microsoft.com/office/drawing/2010/main" val="0"/>
              </a:ext>
            </a:extLst>
          </a:blip>
          <a:srcRect t="-10545" b="-10545"/>
          <a:stretch>
            <a:fillRect/>
          </a:stretch>
        </p:blipFill>
        <p:spPr/>
      </p:pic>
    </p:spTree>
    <p:extLst>
      <p:ext uri="{BB962C8B-B14F-4D97-AF65-F5344CB8AC3E}">
        <p14:creationId xmlns:p14="http://schemas.microsoft.com/office/powerpoint/2010/main" val="3803153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8033" y="3829222"/>
            <a:ext cx="4932116" cy="115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5400000">
            <a:off x="6177339" y="3005970"/>
            <a:ext cx="757318" cy="1152198"/>
          </a:xfrm>
          <a:prstGeom prst="rightArrow">
            <a:avLst/>
          </a:prstGeom>
          <a:solidFill>
            <a:srgbClr val="2088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553548" y="1669859"/>
            <a:ext cx="7664035" cy="600164"/>
          </a:xfrm>
          <a:prstGeom prst="rect">
            <a:avLst/>
          </a:prstGeom>
        </p:spPr>
        <p:txBody>
          <a:bodyPr wrap="square">
            <a:spAutoFit/>
          </a:bodyPr>
          <a:lstStyle/>
          <a:p>
            <a:r>
              <a:rPr lang="en-US" sz="1650" b="1" dirty="0" smtClean="0"/>
              <a:t>Provide </a:t>
            </a:r>
            <a:r>
              <a:rPr lang="en-US" sz="1650" b="1" dirty="0">
                <a:solidFill>
                  <a:srgbClr val="0070C0"/>
                </a:solidFill>
              </a:rPr>
              <a:t>In-Depth Video Engagement Metrics</a:t>
            </a:r>
            <a:r>
              <a:rPr lang="en-US" sz="1650" b="1" dirty="0"/>
              <a:t>, like Video starts, Quartile Completions and Completion Rates  </a:t>
            </a:r>
          </a:p>
        </p:txBody>
      </p:sp>
      <p:pic>
        <p:nvPicPr>
          <p:cNvPr id="1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934" y="2647127"/>
            <a:ext cx="7260914" cy="687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5146516" y="2553048"/>
            <a:ext cx="2993632" cy="860557"/>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
        <p:nvSpPr>
          <p:cNvPr id="16" name="Text Placeholder 1"/>
          <p:cNvSpPr txBox="1">
            <a:spLocks/>
          </p:cNvSpPr>
          <p:nvPr/>
        </p:nvSpPr>
        <p:spPr>
          <a:xfrm>
            <a:off x="620934" y="3570681"/>
            <a:ext cx="2147688" cy="1200329"/>
          </a:xfrm>
          <a:prstGeom prst="rect">
            <a:avLst/>
          </a:prstGeom>
          <a:noFill/>
          <a:ln>
            <a:solidFill>
              <a:schemeClr val="bg1">
                <a:lumMod val="75000"/>
              </a:schemeClr>
            </a:solidFill>
          </a:ln>
        </p:spPr>
        <p:txBody>
          <a:bodyPr wrap="square" rtlCol="0">
            <a:spAutoFit/>
          </a:bodyPr>
          <a:lstStyle>
            <a:defPPr>
              <a:defRPr lang="en-US"/>
            </a:defPPr>
            <a:lvl1pPr marL="171450" indent="-171450">
              <a:buFont typeface="Arial" panose="020B0604020202020204" pitchFamily="34" charset="0"/>
              <a:buChar char="•"/>
              <a:defRPr sz="1100">
                <a:latin typeface="+mj-lt"/>
              </a:defRPr>
            </a:lvl1pPr>
          </a:lstStyle>
          <a:p>
            <a:r>
              <a:rPr lang="en-US" sz="1200" b="1" dirty="0">
                <a:solidFill>
                  <a:prstClr val="black"/>
                </a:solidFill>
              </a:rPr>
              <a:t>View performance for video and display in one single report</a:t>
            </a:r>
          </a:p>
          <a:p>
            <a:endParaRPr lang="en-US" sz="1200" b="1" dirty="0">
              <a:solidFill>
                <a:prstClr val="black"/>
              </a:solidFill>
            </a:endParaRPr>
          </a:p>
          <a:p>
            <a:r>
              <a:rPr lang="en-US" sz="1200" b="1" dirty="0">
                <a:solidFill>
                  <a:prstClr val="black"/>
                </a:solidFill>
              </a:rPr>
              <a:t>Same granularity as display </a:t>
            </a:r>
            <a:r>
              <a:rPr lang="en-US" sz="1200" b="1" dirty="0" smtClean="0">
                <a:solidFill>
                  <a:prstClr val="black"/>
                </a:solidFill>
              </a:rPr>
              <a:t>reporting</a:t>
            </a:r>
            <a:endParaRPr lang="en-US" sz="1200" b="1" dirty="0">
              <a:solidFill>
                <a:prstClr val="black"/>
              </a:solidFill>
            </a:endParaRPr>
          </a:p>
        </p:txBody>
      </p:sp>
      <p:sp>
        <p:nvSpPr>
          <p:cNvPr id="9" name="Title 1"/>
          <p:cNvSpPr>
            <a:spLocks noGrp="1"/>
          </p:cNvSpPr>
          <p:nvPr>
            <p:ph type="title"/>
          </p:nvPr>
        </p:nvSpPr>
        <p:spPr>
          <a:xfrm>
            <a:off x="166865" y="141682"/>
            <a:ext cx="9060567" cy="841012"/>
          </a:xfrm>
          <a:noFill/>
        </p:spPr>
        <p:txBody>
          <a:bodyPr>
            <a:normAutofit/>
          </a:bodyPr>
          <a:lstStyle/>
          <a:p>
            <a:pPr eaLnBrk="0" hangingPunct="0">
              <a:lnSpc>
                <a:spcPct val="70000"/>
              </a:lnSpc>
              <a:spcBef>
                <a:spcPct val="50000"/>
              </a:spcBef>
            </a:pPr>
            <a:r>
              <a:rPr lang="en-US" sz="2700" b="1" dirty="0">
                <a:latin typeface="+mn-lt"/>
              </a:rPr>
              <a:t>Video View Metrics</a:t>
            </a:r>
          </a:p>
        </p:txBody>
      </p:sp>
    </p:spTree>
    <p:extLst>
      <p:ext uri="{BB962C8B-B14F-4D97-AF65-F5344CB8AC3E}">
        <p14:creationId xmlns:p14="http://schemas.microsoft.com/office/powerpoint/2010/main" val="20712665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WRAPPING UP</a:t>
            </a:r>
            <a:endParaRPr lang="en-US" dirty="0"/>
          </a:p>
        </p:txBody>
      </p:sp>
      <p:sp>
        <p:nvSpPr>
          <p:cNvPr id="3" name="Content Placeholder 2"/>
          <p:cNvSpPr>
            <a:spLocks noGrp="1"/>
          </p:cNvSpPr>
          <p:nvPr>
            <p:ph idx="1"/>
          </p:nvPr>
        </p:nvSpPr>
        <p:spPr/>
        <p:txBody>
          <a:bodyPr/>
          <a:lstStyle/>
          <a:p>
            <a:r>
              <a:rPr lang="en-US" dirty="0" smtClean="0"/>
              <a:t>What Else is Important</a:t>
            </a:r>
            <a:endParaRPr lang="en-US" dirty="0"/>
          </a:p>
        </p:txBody>
      </p:sp>
    </p:spTree>
    <p:extLst>
      <p:ext uri="{BB962C8B-B14F-4D97-AF65-F5344CB8AC3E}">
        <p14:creationId xmlns:p14="http://schemas.microsoft.com/office/powerpoint/2010/main" val="3344720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14" y="134134"/>
            <a:ext cx="9023486" cy="978349"/>
          </a:xfrm>
          <a:noFill/>
        </p:spPr>
        <p:txBody>
          <a:bodyPr>
            <a:normAutofit/>
          </a:bodyPr>
          <a:lstStyle/>
          <a:p>
            <a:r>
              <a:rPr lang="en-US" sz="2700" dirty="0"/>
              <a:t>Brand Safety &amp; Suspicious Activity</a:t>
            </a:r>
            <a:endParaRPr lang="fr-CA" sz="2700" dirty="0"/>
          </a:p>
        </p:txBody>
      </p:sp>
      <p:sp>
        <p:nvSpPr>
          <p:cNvPr id="3" name="Content Placeholder 2"/>
          <p:cNvSpPr>
            <a:spLocks noGrp="1"/>
          </p:cNvSpPr>
          <p:nvPr>
            <p:ph idx="1"/>
          </p:nvPr>
        </p:nvSpPr>
        <p:spPr>
          <a:xfrm>
            <a:off x="251519" y="1610138"/>
            <a:ext cx="8634063" cy="1252331"/>
          </a:xfrm>
        </p:spPr>
        <p:txBody>
          <a:bodyPr>
            <a:normAutofit fontScale="92500" lnSpcReduction="10000"/>
          </a:bodyPr>
          <a:lstStyle/>
          <a:p>
            <a:pPr>
              <a:buClr>
                <a:srgbClr val="0070C0"/>
              </a:buClr>
              <a:buSzPct val="120000"/>
              <a:buFont typeface="Wingdings" panose="05000000000000000000" pitchFamily="2" charset="2"/>
              <a:buChar char="Ø"/>
            </a:pPr>
            <a:r>
              <a:rPr lang="en-US" sz="1350" dirty="0">
                <a:latin typeface="+mj-lt"/>
              </a:rPr>
              <a:t>Despite growing measures toward ensuring RTB quality traffic, the universe is so vast that it’s sometimes risky to only run with a Global Block List. </a:t>
            </a:r>
          </a:p>
          <a:p>
            <a:pPr>
              <a:buClr>
                <a:srgbClr val="0070C0"/>
              </a:buClr>
              <a:buSzPct val="120000"/>
              <a:buFont typeface="Wingdings" panose="05000000000000000000" pitchFamily="2" charset="2"/>
              <a:buChar char="Ø"/>
            </a:pPr>
            <a:endParaRPr lang="en-US" sz="1350" dirty="0">
              <a:latin typeface="+mj-lt"/>
            </a:endParaRPr>
          </a:p>
          <a:p>
            <a:pPr>
              <a:buClr>
                <a:srgbClr val="0070C0"/>
              </a:buClr>
              <a:buSzPct val="120000"/>
              <a:buFont typeface="Wingdings" panose="05000000000000000000" pitchFamily="2" charset="2"/>
              <a:buChar char="Ø"/>
            </a:pPr>
            <a:r>
              <a:rPr lang="en-US" sz="1350" dirty="0">
                <a:latin typeface="+mj-lt"/>
              </a:rPr>
              <a:t>The Global Block List is updated by continually removing any offending IP Addresses or URL’s, yet when your Brand’s reputation is on the line, it is highly recommend to incorporate additional premium traffic filter measures including Brand Safety Features, </a:t>
            </a:r>
            <a:r>
              <a:rPr lang="en-US" sz="1350" dirty="0" err="1">
                <a:latin typeface="+mj-lt"/>
              </a:rPr>
              <a:t>Viewability</a:t>
            </a:r>
            <a:r>
              <a:rPr lang="en-US" sz="1350" dirty="0">
                <a:latin typeface="+mj-lt"/>
              </a:rPr>
              <a:t> and Suspicious Activity. </a:t>
            </a:r>
          </a:p>
        </p:txBody>
      </p:sp>
      <p:pic>
        <p:nvPicPr>
          <p:cNvPr id="5123" name="Picture 3" descr="C:\Users\mcoletta.ACQUISIO\Desktop\integr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118" y="2989249"/>
            <a:ext cx="5014461" cy="2392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46602" y="2989249"/>
            <a:ext cx="3625298" cy="2308324"/>
          </a:xfrm>
          <a:prstGeom prst="rect">
            <a:avLst/>
          </a:prstGeom>
        </p:spPr>
        <p:txBody>
          <a:bodyPr wrap="square">
            <a:spAutoFit/>
          </a:bodyPr>
          <a:lstStyle/>
          <a:p>
            <a:r>
              <a:rPr lang="en-US" sz="1200" b="1" dirty="0">
                <a:solidFill>
                  <a:srgbClr val="0070C0"/>
                </a:solidFill>
              </a:rPr>
              <a:t>New Brand Safety Features </a:t>
            </a:r>
            <a:r>
              <a:rPr lang="en-US" sz="1200" b="1" dirty="0"/>
              <a:t>does not allow any Adult, Alcohol, Drug, Hate Speech, Illegal Download or Offensive Language Content to come into contact with your client’s Brand</a:t>
            </a:r>
          </a:p>
          <a:p>
            <a:endParaRPr lang="en-US" sz="1200" b="1" dirty="0"/>
          </a:p>
          <a:p>
            <a:r>
              <a:rPr lang="en-US" sz="1200" b="1" dirty="0" err="1">
                <a:solidFill>
                  <a:srgbClr val="0070C0"/>
                </a:solidFill>
              </a:rPr>
              <a:t>Viewability</a:t>
            </a:r>
            <a:r>
              <a:rPr lang="en-US" sz="1200" b="1" dirty="0"/>
              <a:t> targets the Top 10-75% of Impressions most likely to be viewed for the longest time</a:t>
            </a:r>
          </a:p>
          <a:p>
            <a:endParaRPr lang="en-US" sz="1200" b="1" dirty="0"/>
          </a:p>
          <a:p>
            <a:r>
              <a:rPr lang="en-US" sz="1200" b="1" dirty="0">
                <a:solidFill>
                  <a:srgbClr val="0070C0"/>
                </a:solidFill>
              </a:rPr>
              <a:t>Suspicious Activity </a:t>
            </a:r>
            <a:r>
              <a:rPr lang="en-US" sz="1200" b="1" dirty="0"/>
              <a:t>Blocks Very High Risk sites above and beyond the </a:t>
            </a:r>
            <a:r>
              <a:rPr lang="en-US" sz="1200" b="1" dirty="0" smtClean="0"/>
              <a:t>Block </a:t>
            </a:r>
            <a:r>
              <a:rPr lang="en-US" sz="1200" b="1" dirty="0"/>
              <a:t>Lists which are already in place.</a:t>
            </a:r>
            <a:endParaRPr lang="fr-CA" sz="1200" b="1" dirty="0"/>
          </a:p>
        </p:txBody>
      </p:sp>
    </p:spTree>
    <p:extLst>
      <p:ext uri="{BB962C8B-B14F-4D97-AF65-F5344CB8AC3E}">
        <p14:creationId xmlns:p14="http://schemas.microsoft.com/office/powerpoint/2010/main" val="41993159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d2f86655557cace40732baf66646f53d/tumblr_inline_mutodbEjmg1spsry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655" y="5118534"/>
            <a:ext cx="1854333" cy="15774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2400" dirty="0"/>
              <a:t>One Audience, every channel, every buying model,            One Platform</a:t>
            </a:r>
          </a:p>
        </p:txBody>
      </p:sp>
      <p:sp>
        <p:nvSpPr>
          <p:cNvPr id="4" name="Rounded Rectangle 3"/>
          <p:cNvSpPr/>
          <p:nvPr/>
        </p:nvSpPr>
        <p:spPr>
          <a:xfrm>
            <a:off x="151142" y="1646443"/>
            <a:ext cx="1502673" cy="5106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b="1" dirty="0">
                <a:solidFill>
                  <a:prstClr val="white"/>
                </a:solidFill>
              </a:rPr>
              <a:t>Display</a:t>
            </a:r>
          </a:p>
        </p:txBody>
      </p:sp>
      <p:sp>
        <p:nvSpPr>
          <p:cNvPr id="5" name="Content Placeholder 2"/>
          <p:cNvSpPr txBox="1">
            <a:spLocks/>
          </p:cNvSpPr>
          <p:nvPr/>
        </p:nvSpPr>
        <p:spPr>
          <a:xfrm>
            <a:off x="2407141" y="2282092"/>
            <a:ext cx="2039815"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prstClr val="black"/>
              </a:solidFill>
            </a:endParaRPr>
          </a:p>
        </p:txBody>
      </p:sp>
      <p:sp>
        <p:nvSpPr>
          <p:cNvPr id="6" name="Rounded Rectangle 5"/>
          <p:cNvSpPr/>
          <p:nvPr/>
        </p:nvSpPr>
        <p:spPr>
          <a:xfrm>
            <a:off x="3820407" y="1647632"/>
            <a:ext cx="1617661" cy="5106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b="1" dirty="0">
                <a:solidFill>
                  <a:prstClr val="white"/>
                </a:solidFill>
              </a:rPr>
              <a:t>Social</a:t>
            </a:r>
          </a:p>
        </p:txBody>
      </p:sp>
      <p:sp>
        <p:nvSpPr>
          <p:cNvPr id="7" name="Content Placeholder 2"/>
          <p:cNvSpPr txBox="1">
            <a:spLocks/>
          </p:cNvSpPr>
          <p:nvPr/>
        </p:nvSpPr>
        <p:spPr>
          <a:xfrm>
            <a:off x="2313357" y="2347120"/>
            <a:ext cx="2039815"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prstClr val="black"/>
              </a:solidFill>
            </a:endParaRPr>
          </a:p>
        </p:txBody>
      </p:sp>
      <p:sp>
        <p:nvSpPr>
          <p:cNvPr id="8" name="Rounded Rectangle 7"/>
          <p:cNvSpPr/>
          <p:nvPr/>
        </p:nvSpPr>
        <p:spPr>
          <a:xfrm>
            <a:off x="1923883" y="1648576"/>
            <a:ext cx="1614422" cy="5106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b="1" dirty="0">
                <a:solidFill>
                  <a:prstClr val="white"/>
                </a:solidFill>
              </a:rPr>
              <a:t>Video</a:t>
            </a:r>
          </a:p>
        </p:txBody>
      </p:sp>
      <p:sp>
        <p:nvSpPr>
          <p:cNvPr id="9" name="Content Placeholder 2"/>
          <p:cNvSpPr txBox="1">
            <a:spLocks/>
          </p:cNvSpPr>
          <p:nvPr/>
        </p:nvSpPr>
        <p:spPr>
          <a:xfrm>
            <a:off x="6033292" y="2282092"/>
            <a:ext cx="2039815"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prstClr val="black"/>
              </a:solidFill>
            </a:endParaRPr>
          </a:p>
        </p:txBody>
      </p:sp>
      <p:sp>
        <p:nvSpPr>
          <p:cNvPr id="10" name="Rounded Rectangle 9"/>
          <p:cNvSpPr/>
          <p:nvPr/>
        </p:nvSpPr>
        <p:spPr>
          <a:xfrm>
            <a:off x="5686480" y="1648576"/>
            <a:ext cx="1477879" cy="5106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b="1" dirty="0">
                <a:solidFill>
                  <a:prstClr val="white"/>
                </a:solidFill>
              </a:rPr>
              <a:t>Mobile</a:t>
            </a:r>
          </a:p>
        </p:txBody>
      </p:sp>
      <p:sp>
        <p:nvSpPr>
          <p:cNvPr id="11" name="Content Placeholder 2"/>
          <p:cNvSpPr txBox="1">
            <a:spLocks/>
          </p:cNvSpPr>
          <p:nvPr/>
        </p:nvSpPr>
        <p:spPr>
          <a:xfrm>
            <a:off x="2461849" y="2282092"/>
            <a:ext cx="2039815"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prstClr val="black"/>
              </a:solidFill>
            </a:endParaRPr>
          </a:p>
        </p:txBody>
      </p:sp>
      <p:sp>
        <p:nvSpPr>
          <p:cNvPr id="12" name="Content Placeholder 2"/>
          <p:cNvSpPr txBox="1">
            <a:spLocks/>
          </p:cNvSpPr>
          <p:nvPr/>
        </p:nvSpPr>
        <p:spPr>
          <a:xfrm>
            <a:off x="3772280" y="2281768"/>
            <a:ext cx="1905779"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prstClr val="black"/>
                </a:solidFill>
              </a:rPr>
              <a:t>Facebook Exchange</a:t>
            </a:r>
          </a:p>
          <a:p>
            <a:r>
              <a:rPr lang="en-US" sz="1200" dirty="0">
                <a:solidFill>
                  <a:prstClr val="black"/>
                </a:solidFill>
              </a:rPr>
              <a:t>Right hand rail </a:t>
            </a:r>
          </a:p>
          <a:p>
            <a:r>
              <a:rPr lang="en-US" sz="1200" dirty="0">
                <a:solidFill>
                  <a:prstClr val="black"/>
                </a:solidFill>
              </a:rPr>
              <a:t>Newsfeed </a:t>
            </a:r>
          </a:p>
        </p:txBody>
      </p:sp>
      <p:sp>
        <p:nvSpPr>
          <p:cNvPr id="13" name="Content Placeholder 2"/>
          <p:cNvSpPr txBox="1">
            <a:spLocks/>
          </p:cNvSpPr>
          <p:nvPr/>
        </p:nvSpPr>
        <p:spPr>
          <a:xfrm>
            <a:off x="1796738" y="2270720"/>
            <a:ext cx="2125826"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prstClr val="black"/>
                </a:solidFill>
              </a:rPr>
              <a:t>Cross-channel targeting and measurement</a:t>
            </a:r>
          </a:p>
          <a:p>
            <a:r>
              <a:rPr lang="en-US" sz="1200" dirty="0">
                <a:solidFill>
                  <a:prstClr val="black"/>
                </a:solidFill>
              </a:rPr>
              <a:t>Actual player size targeting</a:t>
            </a:r>
          </a:p>
          <a:p>
            <a:r>
              <a:rPr lang="en-US" sz="1200" dirty="0">
                <a:solidFill>
                  <a:prstClr val="black"/>
                </a:solidFill>
              </a:rPr>
              <a:t>Auto-optimize to completion rate and </a:t>
            </a:r>
            <a:r>
              <a:rPr lang="en-US" sz="1200" dirty="0" err="1">
                <a:solidFill>
                  <a:prstClr val="black"/>
                </a:solidFill>
              </a:rPr>
              <a:t>viewability</a:t>
            </a:r>
            <a:endParaRPr lang="en-US" sz="1200" dirty="0">
              <a:solidFill>
                <a:prstClr val="black"/>
              </a:solidFill>
            </a:endParaRPr>
          </a:p>
          <a:p>
            <a:r>
              <a:rPr lang="en-US" sz="1200" dirty="0">
                <a:solidFill>
                  <a:prstClr val="black"/>
                </a:solidFill>
              </a:rPr>
              <a:t>Advanced TV</a:t>
            </a:r>
          </a:p>
          <a:p>
            <a:endParaRPr lang="en-US" sz="1200" dirty="0">
              <a:solidFill>
                <a:prstClr val="black"/>
              </a:solidFill>
            </a:endParaRPr>
          </a:p>
          <a:p>
            <a:endParaRPr lang="en-US" sz="1200" dirty="0">
              <a:solidFill>
                <a:prstClr val="black"/>
              </a:solidFill>
            </a:endParaRPr>
          </a:p>
        </p:txBody>
      </p:sp>
      <p:sp>
        <p:nvSpPr>
          <p:cNvPr id="14" name="Content Placeholder 2"/>
          <p:cNvSpPr txBox="1">
            <a:spLocks/>
          </p:cNvSpPr>
          <p:nvPr/>
        </p:nvSpPr>
        <p:spPr>
          <a:xfrm>
            <a:off x="6674340" y="2502892"/>
            <a:ext cx="2039815"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prstClr val="black"/>
              </a:solidFill>
            </a:endParaRPr>
          </a:p>
        </p:txBody>
      </p:sp>
      <p:sp>
        <p:nvSpPr>
          <p:cNvPr id="15" name="Content Placeholder 2"/>
          <p:cNvSpPr txBox="1">
            <a:spLocks/>
          </p:cNvSpPr>
          <p:nvPr/>
        </p:nvSpPr>
        <p:spPr>
          <a:xfrm>
            <a:off x="5599288" y="2270720"/>
            <a:ext cx="1740803"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prstClr val="black"/>
                </a:solidFill>
              </a:rPr>
              <a:t>In-App and Mobile web</a:t>
            </a:r>
          </a:p>
          <a:p>
            <a:r>
              <a:rPr lang="en-US" sz="1200" dirty="0" smtClean="0">
                <a:solidFill>
                  <a:prstClr val="black"/>
                </a:solidFill>
              </a:rPr>
              <a:t>Inventory from Apple</a:t>
            </a:r>
            <a:r>
              <a:rPr lang="en-US" sz="1200" dirty="0">
                <a:solidFill>
                  <a:prstClr val="black"/>
                </a:solidFill>
              </a:rPr>
              <a:t>, Google, </a:t>
            </a:r>
            <a:r>
              <a:rPr lang="en-US" sz="1200" dirty="0" smtClean="0">
                <a:solidFill>
                  <a:prstClr val="black"/>
                </a:solidFill>
              </a:rPr>
              <a:t>and Twitter</a:t>
            </a:r>
          </a:p>
          <a:p>
            <a:r>
              <a:rPr lang="en-US" sz="1200" dirty="0" smtClean="0">
                <a:solidFill>
                  <a:prstClr val="black"/>
                </a:solidFill>
              </a:rPr>
              <a:t>Cross-device retargeting</a:t>
            </a:r>
            <a:endParaRPr lang="en-US" sz="1200" dirty="0">
              <a:solidFill>
                <a:prstClr val="black"/>
              </a:solidFill>
            </a:endParaRPr>
          </a:p>
        </p:txBody>
      </p:sp>
      <p:sp>
        <p:nvSpPr>
          <p:cNvPr id="21" name="Rounded Rectangle 20"/>
          <p:cNvSpPr/>
          <p:nvPr/>
        </p:nvSpPr>
        <p:spPr>
          <a:xfrm>
            <a:off x="7404708" y="1648576"/>
            <a:ext cx="1636279" cy="5106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b="1" dirty="0">
                <a:solidFill>
                  <a:prstClr val="white"/>
                </a:solidFill>
              </a:rPr>
              <a:t>Native</a:t>
            </a:r>
          </a:p>
        </p:txBody>
      </p:sp>
      <p:sp>
        <p:nvSpPr>
          <p:cNvPr id="24" name="Content Placeholder 2"/>
          <p:cNvSpPr txBox="1">
            <a:spLocks/>
          </p:cNvSpPr>
          <p:nvPr/>
        </p:nvSpPr>
        <p:spPr>
          <a:xfrm>
            <a:off x="7340089" y="2270720"/>
            <a:ext cx="1768652"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prstClr val="black"/>
                </a:solidFill>
              </a:rPr>
              <a:t>Integrations with </a:t>
            </a:r>
            <a:r>
              <a:rPr lang="en-US" sz="1200" dirty="0" err="1" smtClean="0">
                <a:solidFill>
                  <a:prstClr val="black"/>
                </a:solidFill>
              </a:rPr>
              <a:t>TripleLift</a:t>
            </a:r>
            <a:r>
              <a:rPr lang="en-US" sz="1200" dirty="0" smtClean="0">
                <a:solidFill>
                  <a:prstClr val="black"/>
                </a:solidFill>
              </a:rPr>
              <a:t>, 33 Across </a:t>
            </a:r>
            <a:r>
              <a:rPr lang="en-US" sz="1200" dirty="0">
                <a:solidFill>
                  <a:prstClr val="black"/>
                </a:solidFill>
              </a:rPr>
              <a:t>and </a:t>
            </a:r>
            <a:r>
              <a:rPr lang="en-US" sz="1200" dirty="0" err="1" smtClean="0">
                <a:solidFill>
                  <a:prstClr val="black"/>
                </a:solidFill>
              </a:rPr>
              <a:t>GumGum</a:t>
            </a:r>
            <a:endParaRPr lang="en-US" sz="1200" dirty="0" smtClean="0">
              <a:solidFill>
                <a:prstClr val="black"/>
              </a:solidFill>
            </a:endParaRPr>
          </a:p>
          <a:p>
            <a:r>
              <a:rPr lang="en-US" sz="1200" dirty="0" smtClean="0">
                <a:solidFill>
                  <a:prstClr val="black"/>
                </a:solidFill>
              </a:rPr>
              <a:t>Facebook Newsfeed</a:t>
            </a:r>
            <a:endParaRPr lang="en-US" sz="1200" dirty="0">
              <a:solidFill>
                <a:prstClr val="black"/>
              </a:solidFill>
            </a:endParaRPr>
          </a:p>
          <a:p>
            <a:r>
              <a:rPr lang="en-US" sz="1200" dirty="0">
                <a:solidFill>
                  <a:prstClr val="black"/>
                </a:solidFill>
              </a:rPr>
              <a:t>Disqus integration pending completion</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8306" y="4380853"/>
            <a:ext cx="884540" cy="1755287"/>
          </a:xfrm>
          <a:prstGeom prst="rect">
            <a:avLst/>
          </a:prstGeom>
        </p:spPr>
      </p:pic>
      <p:pic>
        <p:nvPicPr>
          <p:cNvPr id="19" name="Picture 18"/>
          <p:cNvPicPr>
            <a:picLocks noChangeAspect="1"/>
          </p:cNvPicPr>
          <p:nvPr/>
        </p:nvPicPr>
        <p:blipFill>
          <a:blip r:embed="rId5"/>
          <a:stretch>
            <a:fillRect/>
          </a:stretch>
        </p:blipFill>
        <p:spPr>
          <a:xfrm>
            <a:off x="4987260" y="4775040"/>
            <a:ext cx="690799" cy="891669"/>
          </a:xfrm>
          <a:prstGeom prst="rect">
            <a:avLst/>
          </a:prstGeom>
        </p:spPr>
      </p:pic>
      <p:pic>
        <p:nvPicPr>
          <p:cNvPr id="20" name="Picture 19"/>
          <p:cNvPicPr>
            <a:picLocks noChangeAspect="1"/>
          </p:cNvPicPr>
          <p:nvPr/>
        </p:nvPicPr>
        <p:blipFill>
          <a:blip r:embed="rId6"/>
          <a:stretch>
            <a:fillRect/>
          </a:stretch>
        </p:blipFill>
        <p:spPr>
          <a:xfrm>
            <a:off x="5439877" y="5423651"/>
            <a:ext cx="705497" cy="950461"/>
          </a:xfrm>
          <a:prstGeom prst="rect">
            <a:avLst/>
          </a:prstGeom>
        </p:spPr>
      </p:pic>
      <p:pic>
        <p:nvPicPr>
          <p:cNvPr id="22" name="Picture 21"/>
          <p:cNvPicPr>
            <a:picLocks noChangeAspect="1"/>
          </p:cNvPicPr>
          <p:nvPr/>
        </p:nvPicPr>
        <p:blipFill>
          <a:blip r:embed="rId7"/>
          <a:stretch>
            <a:fillRect/>
          </a:stretch>
        </p:blipFill>
        <p:spPr>
          <a:xfrm>
            <a:off x="4511291" y="5394230"/>
            <a:ext cx="676101" cy="940663"/>
          </a:xfrm>
          <a:prstGeom prst="rect">
            <a:avLst/>
          </a:prstGeom>
        </p:spPr>
      </p:pic>
      <p:pic>
        <p:nvPicPr>
          <p:cNvPr id="23" name="Picture 22"/>
          <p:cNvPicPr>
            <a:picLocks noChangeAspect="1"/>
          </p:cNvPicPr>
          <p:nvPr/>
        </p:nvPicPr>
        <p:blipFill>
          <a:blip r:embed="rId8"/>
          <a:stretch>
            <a:fillRect/>
          </a:stretch>
        </p:blipFill>
        <p:spPr>
          <a:xfrm>
            <a:off x="2195074" y="4918571"/>
            <a:ext cx="1023534" cy="103206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6386" y="4849936"/>
            <a:ext cx="1685690" cy="1918781"/>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55890" y="4130268"/>
            <a:ext cx="559775" cy="1511329"/>
          </a:xfrm>
          <a:prstGeom prst="rect">
            <a:avLst/>
          </a:prstGeom>
        </p:spPr>
      </p:pic>
      <p:sp>
        <p:nvSpPr>
          <p:cNvPr id="31" name="Content Placeholder 2"/>
          <p:cNvSpPr txBox="1">
            <a:spLocks/>
          </p:cNvSpPr>
          <p:nvPr/>
        </p:nvSpPr>
        <p:spPr>
          <a:xfrm>
            <a:off x="39490" y="2274785"/>
            <a:ext cx="1731139" cy="339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1pPr>
            <a:lvl2pPr marL="742950" indent="-28575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2pPr>
            <a:lvl3pPr marL="11430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3pPr>
            <a:lvl4pPr marL="16002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4pPr>
            <a:lvl5pPr marL="2057400" indent="-228600" algn="l" defTabSz="457200" rtl="0" eaLnBrk="1" latinLnBrk="0" hangingPunct="1">
              <a:spcBef>
                <a:spcPct val="20000"/>
              </a:spcBef>
              <a:buFont typeface="Wingdings" charset="2"/>
              <a:buChar char="§"/>
              <a:defRPr sz="1400" kern="1200">
                <a:solidFill>
                  <a:schemeClr val="tx1"/>
                </a:solidFill>
                <a:latin typeface="Akkurat-Light"/>
                <a:ea typeface="+mn-ea"/>
                <a:cs typeface="Akkurat-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200" dirty="0"/>
              <a:t>Every major exchange and SSP</a:t>
            </a:r>
          </a:p>
          <a:p>
            <a:pPr>
              <a:buFont typeface="Wingdings" panose="05000000000000000000" pitchFamily="2" charset="2"/>
              <a:buChar char="§"/>
            </a:pPr>
            <a:r>
              <a:rPr lang="en-US" sz="1200" dirty="0"/>
              <a:t>Exclusive access inventory</a:t>
            </a:r>
          </a:p>
          <a:p>
            <a:pPr>
              <a:buFont typeface="Wingdings" panose="05000000000000000000" pitchFamily="2" charset="2"/>
              <a:buChar char="§"/>
            </a:pPr>
            <a:r>
              <a:rPr lang="en-US" sz="1200" dirty="0"/>
              <a:t>Open and Private Marketplace</a:t>
            </a:r>
          </a:p>
          <a:p>
            <a:pPr>
              <a:buFont typeface="Wingdings" panose="05000000000000000000" pitchFamily="2" charset="2"/>
              <a:buChar char="§"/>
            </a:pPr>
            <a:r>
              <a:rPr lang="en-US" sz="1200" dirty="0"/>
              <a:t>12+ ad formats</a:t>
            </a:r>
          </a:p>
          <a:p>
            <a:pPr>
              <a:buFont typeface="Wingdings" panose="05000000000000000000" pitchFamily="2" charset="2"/>
              <a:buChar char="§"/>
            </a:pPr>
            <a:r>
              <a:rPr lang="en-US" sz="1200" dirty="0" err="1"/>
              <a:t>Expandables</a:t>
            </a:r>
            <a:endParaRPr lang="en-US" sz="1200" dirty="0"/>
          </a:p>
          <a:p>
            <a:endParaRPr lang="en-US" sz="1200" dirty="0">
              <a:solidFill>
                <a:prstClr val="black"/>
              </a:solidFill>
            </a:endParaRPr>
          </a:p>
          <a:p>
            <a:endParaRPr lang="en-US" sz="1200" dirty="0">
              <a:solidFill>
                <a:prstClr val="black"/>
              </a:solidFill>
            </a:endParaRPr>
          </a:p>
        </p:txBody>
      </p:sp>
    </p:spTree>
    <p:extLst>
      <p:ext uri="{BB962C8B-B14F-4D97-AF65-F5344CB8AC3E}">
        <p14:creationId xmlns:p14="http://schemas.microsoft.com/office/powerpoint/2010/main" val="19414524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43111573"/>
              </p:ext>
            </p:extLst>
          </p:nvPr>
        </p:nvGraphicFramePr>
        <p:xfrm>
          <a:off x="297849" y="1592796"/>
          <a:ext cx="8568952" cy="378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11244" y="134136"/>
            <a:ext cx="9017181" cy="867100"/>
          </a:xfrm>
          <a:noFill/>
        </p:spPr>
        <p:txBody>
          <a:bodyPr anchor="b">
            <a:noAutofit/>
          </a:bodyPr>
          <a:lstStyle/>
          <a:p>
            <a:pPr lvl="0"/>
            <a:r>
              <a:rPr lang="en-CA" sz="2700" b="1" dirty="0" smtClean="0">
                <a:ea typeface="Calibri"/>
                <a:cs typeface="Calibri"/>
                <a:sym typeface="Calibri"/>
              </a:rPr>
              <a:t>Display </a:t>
            </a:r>
            <a:r>
              <a:rPr lang="en-CA" sz="2700" b="1" dirty="0">
                <a:ea typeface="Calibri"/>
                <a:cs typeface="Calibri"/>
                <a:sym typeface="Calibri"/>
              </a:rPr>
              <a:t>Media Differentiators</a:t>
            </a:r>
            <a:endParaRPr lang="en-CA" sz="2700" b="1" dirty="0"/>
          </a:p>
        </p:txBody>
      </p:sp>
    </p:spTree>
    <p:extLst>
      <p:ext uri="{BB962C8B-B14F-4D97-AF65-F5344CB8AC3E}">
        <p14:creationId xmlns:p14="http://schemas.microsoft.com/office/powerpoint/2010/main" val="79966388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CASE STUDY</a:t>
            </a:r>
            <a:endParaRPr lang="en-US" dirty="0"/>
          </a:p>
        </p:txBody>
      </p:sp>
      <p:sp>
        <p:nvSpPr>
          <p:cNvPr id="6" name="Content Placeholder 5"/>
          <p:cNvSpPr>
            <a:spLocks noGrp="1"/>
          </p:cNvSpPr>
          <p:nvPr>
            <p:ph idx="1"/>
          </p:nvPr>
        </p:nvSpPr>
        <p:spPr/>
        <p:txBody>
          <a:bodyPr/>
          <a:lstStyle/>
          <a:p>
            <a:r>
              <a:rPr lang="en-US" dirty="0" smtClean="0"/>
              <a:t>Wellington Fragrance</a:t>
            </a:r>
            <a:endParaRPr lang="en-US" dirty="0"/>
          </a:p>
        </p:txBody>
      </p:sp>
    </p:spTree>
    <p:extLst>
      <p:ext uri="{BB962C8B-B14F-4D97-AF65-F5344CB8AC3E}">
        <p14:creationId xmlns:p14="http://schemas.microsoft.com/office/powerpoint/2010/main" val="32419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hape 405"/>
          <p:cNvCxnSpPr/>
          <p:nvPr/>
        </p:nvCxnSpPr>
        <p:spPr>
          <a:xfrm>
            <a:off x="15575" y="748150"/>
            <a:ext cx="9133500" cy="0"/>
          </a:xfrm>
          <a:prstGeom prst="straightConnector1">
            <a:avLst/>
          </a:prstGeom>
          <a:noFill/>
          <a:ln w="19050" cap="flat">
            <a:solidFill>
              <a:srgbClr val="00AEDA"/>
            </a:solidFill>
            <a:prstDash val="solid"/>
            <a:round/>
            <a:headEnd type="none" w="lg" len="lg"/>
            <a:tailEnd type="none" w="lg" len="lg"/>
          </a:ln>
        </p:spPr>
      </p:cxnSp>
      <p:sp>
        <p:nvSpPr>
          <p:cNvPr id="3" name="Title 2"/>
          <p:cNvSpPr>
            <a:spLocks noGrp="1"/>
          </p:cNvSpPr>
          <p:nvPr>
            <p:ph type="title"/>
          </p:nvPr>
        </p:nvSpPr>
        <p:spPr>
          <a:xfrm>
            <a:off x="457200" y="44624"/>
            <a:ext cx="8229600" cy="703526"/>
          </a:xfrm>
        </p:spPr>
        <p:txBody>
          <a:bodyPr>
            <a:normAutofit/>
          </a:bodyPr>
          <a:lstStyle/>
          <a:p>
            <a:r>
              <a:rPr lang="en-CA" dirty="0" smtClean="0"/>
              <a:t>Wellington Fragrance Case Study</a:t>
            </a:r>
            <a:endParaRPr lang="en-CA" dirty="0"/>
          </a:p>
        </p:txBody>
      </p:sp>
      <p:sp>
        <p:nvSpPr>
          <p:cNvPr id="5" name="ZoneTexte 4"/>
          <p:cNvSpPr txBox="1"/>
          <p:nvPr/>
        </p:nvSpPr>
        <p:spPr>
          <a:xfrm>
            <a:off x="179512" y="934263"/>
            <a:ext cx="8712968" cy="5324536"/>
          </a:xfrm>
          <a:prstGeom prst="rect">
            <a:avLst/>
          </a:prstGeom>
          <a:noFill/>
        </p:spPr>
        <p:txBody>
          <a:bodyPr wrap="square" rtlCol="0">
            <a:spAutoFit/>
          </a:bodyPr>
          <a:lstStyle/>
          <a:p>
            <a:r>
              <a:rPr lang="en-CA" sz="2400" b="1" i="1" dirty="0" smtClean="0"/>
              <a:t>Client Type: Online Fragrance Oil E-Commerce Website</a:t>
            </a:r>
          </a:p>
          <a:p>
            <a:r>
              <a:rPr lang="en-CA" sz="1600" b="1" i="1" dirty="0" smtClean="0"/>
              <a:t>Campaign running in North America</a:t>
            </a:r>
          </a:p>
          <a:p>
            <a:endParaRPr lang="en-CA" b="1" i="1" dirty="0"/>
          </a:p>
          <a:p>
            <a:r>
              <a:rPr lang="en-CA" b="1" dirty="0" smtClean="0"/>
              <a:t>Campaign Results: </a:t>
            </a:r>
          </a:p>
          <a:p>
            <a:endParaRPr lang="en-CA" b="1" i="1" dirty="0"/>
          </a:p>
          <a:p>
            <a:pPr marL="285750" indent="-285750">
              <a:buFont typeface="Arial" panose="020B0604020202020204" pitchFamily="34" charset="0"/>
              <a:buChar char="•"/>
            </a:pPr>
            <a:r>
              <a:rPr lang="en-CA" sz="1600" dirty="0" smtClean="0"/>
              <a:t>Campaign Scope: 5.5 months to date</a:t>
            </a:r>
          </a:p>
          <a:p>
            <a:pPr marL="285750" indent="-285750">
              <a:buFont typeface="Arial" panose="020B0604020202020204" pitchFamily="34" charset="0"/>
              <a:buChar char="•"/>
            </a:pPr>
            <a:r>
              <a:rPr lang="en-CA" sz="1600" dirty="0" smtClean="0"/>
              <a:t>Goal: Low CPA and High ROAS</a:t>
            </a:r>
          </a:p>
          <a:p>
            <a:pPr marL="285750" indent="-285750">
              <a:buFont typeface="Arial" panose="020B0604020202020204" pitchFamily="34" charset="0"/>
              <a:buChar char="•"/>
            </a:pPr>
            <a:endParaRPr lang="en-CA" sz="1600" dirty="0" smtClean="0"/>
          </a:p>
          <a:p>
            <a:pPr marL="285750" indent="-285750">
              <a:buFont typeface="Arial" panose="020B0604020202020204" pitchFamily="34" charset="0"/>
              <a:buChar char="•"/>
            </a:pPr>
            <a:r>
              <a:rPr lang="en-CA" sz="1600" dirty="0" smtClean="0"/>
              <a:t>Overall CPA: </a:t>
            </a:r>
            <a:r>
              <a:rPr lang="en-CA" sz="1600" b="1" dirty="0" smtClean="0">
                <a:solidFill>
                  <a:srgbClr val="00B050"/>
                </a:solidFill>
              </a:rPr>
              <a:t>$7.33</a:t>
            </a:r>
            <a:endParaRPr lang="en-CA" sz="1600" b="1" i="1" dirty="0" smtClean="0">
              <a:solidFill>
                <a:srgbClr val="00B050"/>
              </a:solidFill>
            </a:endParaRPr>
          </a:p>
          <a:p>
            <a:pPr marL="285750" indent="-285750">
              <a:buFont typeface="Arial" panose="020B0604020202020204" pitchFamily="34" charset="0"/>
              <a:buChar char="•"/>
            </a:pPr>
            <a:r>
              <a:rPr lang="en-CA" sz="1600" dirty="0" smtClean="0"/>
              <a:t>Overall ROAS: </a:t>
            </a:r>
            <a:r>
              <a:rPr lang="en-CA" sz="1600" b="1" dirty="0" smtClean="0">
                <a:solidFill>
                  <a:srgbClr val="00B050"/>
                </a:solidFill>
              </a:rPr>
              <a:t>1355%</a:t>
            </a:r>
          </a:p>
          <a:p>
            <a:pPr marL="285750" indent="-285750">
              <a:buFont typeface="Arial" panose="020B0604020202020204" pitchFamily="34" charset="0"/>
              <a:buChar char="•"/>
            </a:pPr>
            <a:endParaRPr lang="en-CA" sz="1600" b="1" dirty="0">
              <a:solidFill>
                <a:srgbClr val="00B050"/>
              </a:solidFill>
            </a:endParaRPr>
          </a:p>
          <a:p>
            <a:pPr marL="285750" indent="-285750">
              <a:buFont typeface="Arial" panose="020B0604020202020204" pitchFamily="34" charset="0"/>
              <a:buChar char="•"/>
            </a:pPr>
            <a:endParaRPr lang="en-CA" sz="1600" b="1" dirty="0" smtClean="0">
              <a:solidFill>
                <a:srgbClr val="00B050"/>
              </a:solidFill>
            </a:endParaRPr>
          </a:p>
          <a:p>
            <a:pPr marL="285750" indent="-285750">
              <a:buFont typeface="Arial" panose="020B0604020202020204" pitchFamily="34" charset="0"/>
              <a:buChar char="•"/>
            </a:pPr>
            <a:endParaRPr lang="en-CA" sz="1600" b="1" dirty="0">
              <a:solidFill>
                <a:srgbClr val="00B050"/>
              </a:solidFill>
            </a:endParaRPr>
          </a:p>
          <a:p>
            <a:pPr marL="285750" indent="-285750">
              <a:buFont typeface="Arial" panose="020B0604020202020204" pitchFamily="34" charset="0"/>
              <a:buChar char="•"/>
            </a:pPr>
            <a:endParaRPr lang="en-CA" sz="1600" b="1" dirty="0" smtClean="0">
              <a:solidFill>
                <a:srgbClr val="00B050"/>
              </a:solidFill>
            </a:endParaRPr>
          </a:p>
          <a:p>
            <a:pPr marL="285750" indent="-285750">
              <a:buFont typeface="Arial" panose="020B0604020202020204" pitchFamily="34" charset="0"/>
              <a:buChar char="•"/>
            </a:pPr>
            <a:r>
              <a:rPr lang="en-CA" sz="1600" b="1" dirty="0" smtClean="0">
                <a:solidFill>
                  <a:srgbClr val="00B050"/>
                </a:solidFill>
              </a:rPr>
              <a:t>Please note these metrics reflect the campaign from March 13</a:t>
            </a:r>
            <a:r>
              <a:rPr lang="en-CA" sz="1600" b="1" baseline="30000" dirty="0" smtClean="0">
                <a:solidFill>
                  <a:srgbClr val="00B050"/>
                </a:solidFill>
              </a:rPr>
              <a:t>th</a:t>
            </a:r>
            <a:r>
              <a:rPr lang="en-CA" sz="1600" b="1" dirty="0" smtClean="0">
                <a:solidFill>
                  <a:srgbClr val="00B050"/>
                </a:solidFill>
              </a:rPr>
              <a:t>, 2015 onwards, when we started tracking conversion data.</a:t>
            </a:r>
            <a:endParaRPr lang="en-CA" sz="1600" b="1" dirty="0">
              <a:solidFill>
                <a:schemeClr val="accent6"/>
              </a:solidFill>
            </a:endParaRPr>
          </a:p>
          <a:p>
            <a:pPr marL="285750" indent="-285750">
              <a:buFont typeface="Arial" panose="020B0604020202020204" pitchFamily="34" charset="0"/>
              <a:buChar char="•"/>
            </a:pPr>
            <a:endParaRPr lang="en-CA" sz="1600" dirty="0" smtClean="0"/>
          </a:p>
          <a:p>
            <a:pPr marL="285750" indent="-285750">
              <a:buFont typeface="Arial" panose="020B0604020202020204" pitchFamily="34" charset="0"/>
              <a:buChar char="•"/>
            </a:pPr>
            <a:endParaRPr lang="en-CA" dirty="0"/>
          </a:p>
          <a:p>
            <a:endParaRPr lang="fr-CA" b="1" i="1" dirty="0" smtClean="0"/>
          </a:p>
          <a:p>
            <a:pPr marL="285750" indent="-285750">
              <a:buFont typeface="Arial" panose="020B0604020202020204" pitchFamily="34" charset="0"/>
              <a:buChar char="•"/>
            </a:pPr>
            <a:endParaRPr lang="en-CA"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574587"/>
            <a:ext cx="3816700" cy="2862525"/>
          </a:xfrm>
          <a:prstGeom prst="rect">
            <a:avLst/>
          </a:prstGeom>
        </p:spPr>
      </p:pic>
    </p:spTree>
    <p:extLst>
      <p:ext uri="{BB962C8B-B14F-4D97-AF65-F5344CB8AC3E}">
        <p14:creationId xmlns:p14="http://schemas.microsoft.com/office/powerpoint/2010/main" val="36158992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hape 405"/>
          <p:cNvCxnSpPr/>
          <p:nvPr/>
        </p:nvCxnSpPr>
        <p:spPr>
          <a:xfrm>
            <a:off x="15575" y="748150"/>
            <a:ext cx="9133500" cy="0"/>
          </a:xfrm>
          <a:prstGeom prst="straightConnector1">
            <a:avLst/>
          </a:prstGeom>
          <a:noFill/>
          <a:ln w="19050" cap="flat">
            <a:solidFill>
              <a:srgbClr val="00AEDA"/>
            </a:solidFill>
            <a:prstDash val="solid"/>
            <a:round/>
            <a:headEnd type="none" w="lg" len="lg"/>
            <a:tailEnd type="none" w="lg" len="lg"/>
          </a:ln>
        </p:spPr>
      </p:cxnSp>
      <p:sp>
        <p:nvSpPr>
          <p:cNvPr id="3" name="Title 2"/>
          <p:cNvSpPr>
            <a:spLocks noGrp="1"/>
          </p:cNvSpPr>
          <p:nvPr>
            <p:ph type="title"/>
          </p:nvPr>
        </p:nvSpPr>
        <p:spPr>
          <a:xfrm>
            <a:off x="457200" y="44624"/>
            <a:ext cx="8229600" cy="703526"/>
          </a:xfrm>
        </p:spPr>
        <p:txBody>
          <a:bodyPr>
            <a:normAutofit/>
          </a:bodyPr>
          <a:lstStyle/>
          <a:p>
            <a:r>
              <a:rPr lang="en-CA" dirty="0" smtClean="0"/>
              <a:t>Methodology</a:t>
            </a:r>
            <a:endParaRPr lang="en-CA" dirty="0"/>
          </a:p>
        </p:txBody>
      </p:sp>
      <p:sp>
        <p:nvSpPr>
          <p:cNvPr id="5" name="ZoneTexte 4"/>
          <p:cNvSpPr txBox="1"/>
          <p:nvPr/>
        </p:nvSpPr>
        <p:spPr>
          <a:xfrm>
            <a:off x="323528" y="764704"/>
            <a:ext cx="8712968" cy="5355312"/>
          </a:xfrm>
          <a:prstGeom prst="rect">
            <a:avLst/>
          </a:prstGeom>
          <a:noFill/>
        </p:spPr>
        <p:txBody>
          <a:bodyPr wrap="square" rtlCol="0">
            <a:spAutoFit/>
          </a:bodyPr>
          <a:lstStyle/>
          <a:p>
            <a:r>
              <a:rPr lang="en-CA" sz="2400" b="1" i="1" dirty="0" smtClean="0"/>
              <a:t>Client Type: </a:t>
            </a:r>
            <a:r>
              <a:rPr lang="en-CA" sz="2400" b="1" i="1" dirty="0"/>
              <a:t>Online </a:t>
            </a:r>
            <a:r>
              <a:rPr lang="en-CA" sz="2400" b="1" i="1" dirty="0" smtClean="0"/>
              <a:t>Fragrance Oil </a:t>
            </a:r>
            <a:r>
              <a:rPr lang="en-CA" sz="2400" b="1" i="1" dirty="0"/>
              <a:t>E-Commerce </a:t>
            </a:r>
            <a:r>
              <a:rPr lang="en-CA" sz="2400" b="1" i="1" dirty="0" smtClean="0"/>
              <a:t>Website</a:t>
            </a:r>
            <a:endParaRPr lang="en-CA" sz="2400" b="1" i="1" dirty="0"/>
          </a:p>
          <a:p>
            <a:r>
              <a:rPr lang="en-CA" sz="1600" b="1" i="1" dirty="0" smtClean="0"/>
              <a:t>Campaign running in North America</a:t>
            </a:r>
            <a:endParaRPr lang="en-CA" sz="2400" b="1" i="1" dirty="0" smtClean="0"/>
          </a:p>
          <a:p>
            <a:endParaRPr lang="en-CA" sz="700" b="1" i="1" dirty="0" smtClean="0"/>
          </a:p>
          <a:p>
            <a:r>
              <a:rPr lang="en-CA" b="1" dirty="0" smtClean="0"/>
              <a:t>Strategies Used: </a:t>
            </a:r>
          </a:p>
          <a:p>
            <a:endParaRPr lang="en-CA" sz="1250" b="1" i="1" dirty="0"/>
          </a:p>
          <a:p>
            <a:pPr marL="285750" indent="-285750">
              <a:buFont typeface="Arial" panose="020B0604020202020204" pitchFamily="34" charset="0"/>
              <a:buChar char="•"/>
            </a:pPr>
            <a:r>
              <a:rPr lang="en-CA" sz="1250" b="1" i="1" dirty="0" smtClean="0"/>
              <a:t>Site Wide Retargeting</a:t>
            </a:r>
            <a:r>
              <a:rPr lang="en-CA" sz="1250" i="1" dirty="0" smtClean="0"/>
              <a:t>: Retargeting anyone who’s visited the Wellington Fragrance website with display ads anywhere else on the internet.</a:t>
            </a:r>
            <a:endParaRPr lang="en-CA" sz="1250" dirty="0" smtClean="0"/>
          </a:p>
          <a:p>
            <a:pPr marL="285750" indent="-285750">
              <a:buFont typeface="Arial" panose="020B0604020202020204" pitchFamily="34" charset="0"/>
              <a:buChar char="•"/>
            </a:pPr>
            <a:endParaRPr lang="en-CA" sz="1250" dirty="0"/>
          </a:p>
          <a:p>
            <a:pPr marL="285750" indent="-285750">
              <a:buFont typeface="Arial" panose="020B0604020202020204" pitchFamily="34" charset="0"/>
              <a:buChar char="•"/>
            </a:pPr>
            <a:r>
              <a:rPr lang="en-CA" sz="1250" b="1" i="1" dirty="0" smtClean="0"/>
              <a:t>Shop Cart </a:t>
            </a:r>
            <a:r>
              <a:rPr lang="en-CA" sz="1250" b="1" i="1" dirty="0"/>
              <a:t>Retargeting</a:t>
            </a:r>
            <a:r>
              <a:rPr lang="en-CA" sz="1250" i="1" dirty="0"/>
              <a:t>: Retargeting anyone who’s visited the Wellington Fragrance </a:t>
            </a:r>
            <a:r>
              <a:rPr lang="en-CA" sz="1250" i="1" dirty="0" smtClean="0"/>
              <a:t>Shop Cart </a:t>
            </a:r>
            <a:r>
              <a:rPr lang="en-CA" sz="1250" i="1" dirty="0"/>
              <a:t>with display ads anywhere else on the internet</a:t>
            </a:r>
            <a:r>
              <a:rPr lang="en-CA" sz="1250" i="1" dirty="0" smtClean="0"/>
              <a:t>. </a:t>
            </a:r>
            <a:endParaRPr lang="en-CA" sz="1250" i="1" dirty="0"/>
          </a:p>
          <a:p>
            <a:pPr marL="285750" indent="-285750">
              <a:buFont typeface="Arial" panose="020B0604020202020204" pitchFamily="34" charset="0"/>
              <a:buChar char="•"/>
            </a:pPr>
            <a:r>
              <a:rPr lang="en-CA" sz="1250" i="1" dirty="0" smtClean="0"/>
              <a:t>Household Extension Retargeting: If a consumer visits the Wellington Fragrance website on a desktop, anyone in that IP address will be retargeted on any other device (tablet, mobile, other laptops, etc…)</a:t>
            </a:r>
          </a:p>
          <a:p>
            <a:pPr marL="285750" indent="-285750">
              <a:buFont typeface="Arial" panose="020B0604020202020204" pitchFamily="34" charset="0"/>
              <a:buChar char="•"/>
            </a:pPr>
            <a:endParaRPr lang="en-CA" sz="1250" i="1" dirty="0"/>
          </a:p>
          <a:p>
            <a:pPr marL="285750" indent="-285750">
              <a:buFont typeface="Arial" panose="020B0604020202020204" pitchFamily="34" charset="0"/>
              <a:buChar char="•"/>
            </a:pPr>
            <a:r>
              <a:rPr lang="en-CA" sz="1250" b="1" i="1" dirty="0" smtClean="0"/>
              <a:t>Converted Users Retargeting: </a:t>
            </a:r>
            <a:r>
              <a:rPr lang="en-CA" sz="1250" i="1" dirty="0" smtClean="0"/>
              <a:t>Retargeting anyone who’s purchased something on the Wellington Fragrance website with display ads anywhere else on the internet.</a:t>
            </a:r>
          </a:p>
          <a:p>
            <a:pPr marL="285750" indent="-285750">
              <a:buFont typeface="Arial" panose="020B0604020202020204" pitchFamily="34" charset="0"/>
              <a:buChar char="•"/>
            </a:pPr>
            <a:endParaRPr lang="en-CA" sz="1250" i="1" dirty="0"/>
          </a:p>
          <a:p>
            <a:pPr marL="285750" indent="-285750">
              <a:buFont typeface="Arial" panose="020B0604020202020204" pitchFamily="34" charset="0"/>
              <a:buChar char="•"/>
            </a:pPr>
            <a:r>
              <a:rPr lang="en-CA" sz="1250" b="1" i="1" dirty="0"/>
              <a:t>Outlook Retargeting</a:t>
            </a:r>
            <a:r>
              <a:rPr lang="en-CA" sz="1250" b="1" i="1" dirty="0" smtClean="0"/>
              <a:t>: </a:t>
            </a:r>
            <a:r>
              <a:rPr lang="en-CA" sz="1250" i="1" dirty="0" smtClean="0"/>
              <a:t>Retargeting </a:t>
            </a:r>
            <a:r>
              <a:rPr lang="en-CA" sz="1250" i="1" dirty="0"/>
              <a:t>anyone who’s visited the Wellington Fragrance website with display ads </a:t>
            </a:r>
            <a:r>
              <a:rPr lang="en-CA" sz="1250" i="1" dirty="0" smtClean="0"/>
              <a:t>on their Outlook.com account.</a:t>
            </a:r>
            <a:endParaRPr lang="en-CA" sz="1250" dirty="0"/>
          </a:p>
          <a:p>
            <a:endParaRPr lang="en-CA" sz="1250" i="1" dirty="0"/>
          </a:p>
          <a:p>
            <a:pPr marL="285750" indent="-285750">
              <a:buFont typeface="Arial" panose="020B0604020202020204" pitchFamily="34" charset="0"/>
              <a:buChar char="•"/>
            </a:pPr>
            <a:r>
              <a:rPr lang="en-CA" sz="1250" b="1" i="1" dirty="0" smtClean="0"/>
              <a:t>Shop Cart Retargeting </a:t>
            </a:r>
            <a:r>
              <a:rPr lang="en-CA" sz="1250" i="1" dirty="0" smtClean="0"/>
              <a:t>– First Bucket: Retargeting anyone who’s visited the Wellington Fragrance Shop Cart with display ads anywhere else on the internet ONLY 12 hours since they’ve left the Shop Cart.</a:t>
            </a:r>
          </a:p>
          <a:p>
            <a:pPr marL="285750" indent="-285750">
              <a:buFont typeface="Arial" panose="020B0604020202020204" pitchFamily="34" charset="0"/>
              <a:buChar char="•"/>
            </a:pPr>
            <a:endParaRPr lang="en-CA" sz="1250" i="1" dirty="0"/>
          </a:p>
          <a:p>
            <a:pPr marL="285750" indent="-285750">
              <a:buFont typeface="Arial" panose="020B0604020202020204" pitchFamily="34" charset="0"/>
              <a:buChar char="•"/>
            </a:pPr>
            <a:r>
              <a:rPr lang="en-CA" sz="1250" b="1" i="1" dirty="0" smtClean="0"/>
              <a:t>Site Wide Retargeting </a:t>
            </a:r>
            <a:r>
              <a:rPr lang="en-CA" sz="1250" i="1" dirty="0" smtClean="0"/>
              <a:t>– First </a:t>
            </a:r>
            <a:r>
              <a:rPr lang="en-CA" sz="1250" i="1" dirty="0"/>
              <a:t>Bucket: Retargeting anyone who’s visited the Wellington Fragrance </a:t>
            </a:r>
            <a:r>
              <a:rPr lang="en-CA" sz="1250" i="1" dirty="0" smtClean="0"/>
              <a:t>website with </a:t>
            </a:r>
            <a:r>
              <a:rPr lang="en-CA" sz="1250" i="1" dirty="0"/>
              <a:t>display ads anywhere else on the internet ONLY 12 hours since they’ve left the </a:t>
            </a:r>
            <a:r>
              <a:rPr lang="en-CA" sz="1250" i="1" dirty="0" smtClean="0"/>
              <a:t>Wellington Fragrance website.</a:t>
            </a:r>
            <a:endParaRPr lang="en-US" sz="1250" dirty="0"/>
          </a:p>
          <a:p>
            <a:pPr marL="285750" indent="-285750">
              <a:buFont typeface="Arial" panose="020B0604020202020204" pitchFamily="34" charset="0"/>
              <a:buChar char="•"/>
            </a:pPr>
            <a:endParaRPr lang="en-US" sz="1450" dirty="0" smtClean="0"/>
          </a:p>
        </p:txBody>
      </p:sp>
    </p:spTree>
    <p:extLst>
      <p:ext uri="{BB962C8B-B14F-4D97-AF65-F5344CB8AC3E}">
        <p14:creationId xmlns:p14="http://schemas.microsoft.com/office/powerpoint/2010/main" val="19074620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hape 405"/>
          <p:cNvCxnSpPr/>
          <p:nvPr/>
        </p:nvCxnSpPr>
        <p:spPr>
          <a:xfrm>
            <a:off x="15575" y="748150"/>
            <a:ext cx="9133500" cy="0"/>
          </a:xfrm>
          <a:prstGeom prst="straightConnector1">
            <a:avLst/>
          </a:prstGeom>
          <a:noFill/>
          <a:ln w="19050" cap="flat">
            <a:solidFill>
              <a:srgbClr val="00AEDA"/>
            </a:solidFill>
            <a:prstDash val="solid"/>
            <a:round/>
            <a:headEnd type="none" w="lg" len="lg"/>
            <a:tailEnd type="none" w="lg" len="lg"/>
          </a:ln>
        </p:spPr>
      </p:cxnSp>
      <p:sp>
        <p:nvSpPr>
          <p:cNvPr id="3" name="Title 2"/>
          <p:cNvSpPr>
            <a:spLocks noGrp="1"/>
          </p:cNvSpPr>
          <p:nvPr>
            <p:ph type="title"/>
          </p:nvPr>
        </p:nvSpPr>
        <p:spPr>
          <a:xfrm>
            <a:off x="457200" y="44624"/>
            <a:ext cx="8229600" cy="703526"/>
          </a:xfrm>
        </p:spPr>
        <p:txBody>
          <a:bodyPr>
            <a:normAutofit/>
          </a:bodyPr>
          <a:lstStyle/>
          <a:p>
            <a:r>
              <a:rPr lang="en-CA" dirty="0" smtClean="0"/>
              <a:t>Findings</a:t>
            </a:r>
            <a:endParaRPr lang="en-CA" dirty="0"/>
          </a:p>
        </p:txBody>
      </p:sp>
      <p:sp>
        <p:nvSpPr>
          <p:cNvPr id="5" name="ZoneTexte 4"/>
          <p:cNvSpPr txBox="1"/>
          <p:nvPr/>
        </p:nvSpPr>
        <p:spPr>
          <a:xfrm>
            <a:off x="251520" y="765568"/>
            <a:ext cx="8712968" cy="6047808"/>
          </a:xfrm>
          <a:prstGeom prst="rect">
            <a:avLst/>
          </a:prstGeom>
          <a:noFill/>
        </p:spPr>
        <p:txBody>
          <a:bodyPr wrap="square" rtlCol="0">
            <a:spAutoFit/>
          </a:bodyPr>
          <a:lstStyle/>
          <a:p>
            <a:r>
              <a:rPr lang="en-CA" sz="2400" b="1" i="1" dirty="0" smtClean="0"/>
              <a:t>Client Type: </a:t>
            </a:r>
            <a:r>
              <a:rPr lang="en-CA" sz="2400" b="1" i="1" dirty="0"/>
              <a:t>Online Fragrance </a:t>
            </a:r>
            <a:r>
              <a:rPr lang="en-CA" sz="2400" b="1" i="1" dirty="0" smtClean="0"/>
              <a:t>Oil </a:t>
            </a:r>
            <a:r>
              <a:rPr lang="en-CA" sz="2400" b="1" i="1" dirty="0"/>
              <a:t>E-Commerce Website</a:t>
            </a:r>
          </a:p>
          <a:p>
            <a:r>
              <a:rPr lang="en-CA" sz="1600" b="1" i="1" dirty="0" smtClean="0"/>
              <a:t>Campaign running in North America</a:t>
            </a:r>
            <a:endParaRPr lang="en-CA" sz="2400" b="1" i="1" dirty="0" smtClean="0"/>
          </a:p>
          <a:p>
            <a:endParaRPr lang="en-CA" sz="800" b="1" i="1" dirty="0"/>
          </a:p>
          <a:p>
            <a:pPr marL="285750" indent="-285750">
              <a:buFont typeface="Arial" panose="020B0604020202020204" pitchFamily="34" charset="0"/>
              <a:buChar char="•"/>
            </a:pPr>
            <a:r>
              <a:rPr lang="en-US" sz="1150" dirty="0" smtClean="0"/>
              <a:t>The best performing ad group in terms of CPA was </a:t>
            </a:r>
            <a:r>
              <a:rPr lang="en-US" sz="1150" b="1" dirty="0" smtClean="0"/>
              <a:t>Shop Cart – First Bucket</a:t>
            </a:r>
            <a:r>
              <a:rPr lang="en-US" sz="1150" dirty="0" smtClean="0"/>
              <a:t>, coming in at $7.24. However, Converted User Retargeting had the highest ROAS with an overall of 2778%, almost twice the ROAS of the next closest strategy. Converted Users Retargeting is able to almost double to revenue per sale compared to the Shop Cart – First Bucket, which is still pulling in a </a:t>
            </a:r>
            <a:r>
              <a:rPr lang="en-US" sz="1150" b="1" dirty="0" smtClean="0"/>
              <a:t>1400% ROAS</a:t>
            </a:r>
            <a:r>
              <a:rPr lang="en-US" sz="1150" dirty="0" smtClean="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dirty="0" smtClean="0"/>
              <a:t>The best performing creative was the 300x250 with a  CPA of $9.50, followed closely by the 728x90 and the 160x600 respectively.</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dirty="0" smtClean="0"/>
              <a:t>The best Supply Vendors for the campaign were </a:t>
            </a:r>
            <a:r>
              <a:rPr lang="en-US" sz="1150" dirty="0" err="1" smtClean="0"/>
              <a:t>FederatedMedia</a:t>
            </a:r>
            <a:r>
              <a:rPr lang="en-US" sz="1150" dirty="0" smtClean="0"/>
              <a:t>, Google, </a:t>
            </a:r>
            <a:r>
              <a:rPr lang="en-US" sz="1150" dirty="0" err="1" smtClean="0"/>
              <a:t>Rightmedia</a:t>
            </a:r>
            <a:r>
              <a:rPr lang="en-US" sz="1150" dirty="0" smtClean="0"/>
              <a:t> and </a:t>
            </a:r>
            <a:r>
              <a:rPr lang="en-US" sz="1150" dirty="0" err="1" smtClean="0"/>
              <a:t>AppNexus</a:t>
            </a:r>
            <a:r>
              <a:rPr lang="en-US" sz="1150" dirty="0" smtClean="0"/>
              <a:t>, with CPAs of $4.98, $7.14, $7.28 and $8.00 respectively.</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b="1" dirty="0" smtClean="0"/>
              <a:t>The most productive Times of Day </a:t>
            </a:r>
            <a:r>
              <a:rPr lang="en-US" sz="1150" dirty="0" smtClean="0"/>
              <a:t>were 10 and 11 am, with ROAS’ of 1899% and 2338% respectively. 9 PM was productive as well, with an ROAS of 1823%.</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b="1" dirty="0" smtClean="0"/>
              <a:t>Friday was the best Day of Week</a:t>
            </a:r>
            <a:r>
              <a:rPr lang="en-US" sz="1150" dirty="0" smtClean="0"/>
              <a:t>, with an ROAS of 2112%. Coming in second was Sunday, with an ROAS of 1549%. The ROAS’ over the weekend were generally better than the results over the course of the week, as we normally see with most E-Commerce campaigns, and the campaign was optimized with that in mind.</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b="1" dirty="0" smtClean="0"/>
              <a:t>The two best browsers </a:t>
            </a:r>
            <a:r>
              <a:rPr lang="en-US" sz="1150" dirty="0" smtClean="0"/>
              <a:t>consumers purchased on were Firefox, with a CPA of $8.84, and Internet Explorer 11 with a CPA of $9.80.</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dirty="0" smtClean="0"/>
              <a:t>Most of the spend (more than 95%) came from </a:t>
            </a:r>
            <a:r>
              <a:rPr lang="en-US" sz="1150" b="1" dirty="0" smtClean="0"/>
              <a:t>Desktops</a:t>
            </a:r>
            <a:r>
              <a:rPr lang="en-US" sz="1150" dirty="0" smtClean="0"/>
              <a:t> and the campaign was optimized with that in mind.</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dirty="0" smtClean="0"/>
              <a:t>In terms of </a:t>
            </a:r>
            <a:r>
              <a:rPr lang="en-US" sz="1150" b="1" dirty="0" smtClean="0"/>
              <a:t>Recency</a:t>
            </a:r>
            <a:r>
              <a:rPr lang="en-US" sz="1150" dirty="0" smtClean="0"/>
              <a:t>, the most productive segments were the </a:t>
            </a:r>
            <a:r>
              <a:rPr lang="en-US" sz="1150" b="1" dirty="0" smtClean="0"/>
              <a:t>First 12 hour buckets</a:t>
            </a:r>
            <a:r>
              <a:rPr lang="en-US" sz="1150" dirty="0" smtClean="0"/>
              <a:t>, which were exclusively targeted using the First Bucket strategies. Bids were tapered off as the cookies grew older in all other strategies.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150" b="1" dirty="0" smtClean="0"/>
              <a:t>Geo optimization </a:t>
            </a:r>
            <a:r>
              <a:rPr lang="en-US" sz="1150" dirty="0" smtClean="0"/>
              <a:t>was used in this campaign. Bids were increased in geos such as </a:t>
            </a:r>
            <a:r>
              <a:rPr lang="en-US" sz="1150" b="1" dirty="0" smtClean="0"/>
              <a:t>Texas, Arizona, Pennsylvania, Vermont and Connecticut where results were strong.</a:t>
            </a:r>
            <a:endParaRPr lang="en-US" sz="1150" b="1" dirty="0"/>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endParaRPr lang="en-US" sz="1450" dirty="0" smtClean="0"/>
          </a:p>
        </p:txBody>
      </p:sp>
    </p:spTree>
    <p:extLst>
      <p:ext uri="{BB962C8B-B14F-4D97-AF65-F5344CB8AC3E}">
        <p14:creationId xmlns:p14="http://schemas.microsoft.com/office/powerpoint/2010/main" val="41239579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hape 405"/>
          <p:cNvCxnSpPr/>
          <p:nvPr/>
        </p:nvCxnSpPr>
        <p:spPr>
          <a:xfrm>
            <a:off x="15575" y="748150"/>
            <a:ext cx="9133500" cy="0"/>
          </a:xfrm>
          <a:prstGeom prst="straightConnector1">
            <a:avLst/>
          </a:prstGeom>
          <a:noFill/>
          <a:ln w="19050" cap="flat">
            <a:solidFill>
              <a:srgbClr val="00AEDA"/>
            </a:solidFill>
            <a:prstDash val="solid"/>
            <a:round/>
            <a:headEnd type="none" w="lg" len="lg"/>
            <a:tailEnd type="none" w="lg" len="lg"/>
          </a:ln>
        </p:spPr>
      </p:cxnSp>
      <p:sp>
        <p:nvSpPr>
          <p:cNvPr id="3" name="Title 2"/>
          <p:cNvSpPr>
            <a:spLocks noGrp="1"/>
          </p:cNvSpPr>
          <p:nvPr>
            <p:ph type="title"/>
          </p:nvPr>
        </p:nvSpPr>
        <p:spPr>
          <a:xfrm>
            <a:off x="457200" y="44624"/>
            <a:ext cx="8229600" cy="703526"/>
          </a:xfrm>
        </p:spPr>
        <p:txBody>
          <a:bodyPr>
            <a:normAutofit/>
          </a:bodyPr>
          <a:lstStyle/>
          <a:p>
            <a:r>
              <a:rPr lang="en-CA" dirty="0" smtClean="0"/>
              <a:t>End of the Day – The Meat !</a:t>
            </a:r>
            <a:endParaRPr lang="en-CA" dirty="0"/>
          </a:p>
        </p:txBody>
      </p:sp>
      <p:sp>
        <p:nvSpPr>
          <p:cNvPr id="5" name="ZoneTexte 4"/>
          <p:cNvSpPr txBox="1"/>
          <p:nvPr/>
        </p:nvSpPr>
        <p:spPr>
          <a:xfrm>
            <a:off x="251520" y="765568"/>
            <a:ext cx="8712968" cy="500137"/>
          </a:xfrm>
          <a:prstGeom prst="rect">
            <a:avLst/>
          </a:prstGeom>
          <a:noFill/>
        </p:spPr>
        <p:txBody>
          <a:bodyPr wrap="square" rtlCol="0">
            <a:spAutoFit/>
          </a:bodyPr>
          <a:lstStyle/>
          <a:p>
            <a:endParaRPr lang="en-US" sz="1200" dirty="0" smtClean="0"/>
          </a:p>
          <a:p>
            <a:pPr marL="285750" indent="-285750">
              <a:buFont typeface="Arial" panose="020B0604020202020204" pitchFamily="34" charset="0"/>
              <a:buChar char="•"/>
            </a:pPr>
            <a:endParaRPr lang="en-US" sz="1450" dirty="0" smtClean="0"/>
          </a:p>
        </p:txBody>
      </p:sp>
      <p:pic>
        <p:nvPicPr>
          <p:cNvPr id="2" name="Picture 1" descr="welli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715"/>
            <a:ext cx="9144000" cy="2237253"/>
          </a:xfrm>
          <a:prstGeom prst="rect">
            <a:avLst/>
          </a:prstGeom>
        </p:spPr>
      </p:pic>
      <p:pic>
        <p:nvPicPr>
          <p:cNvPr id="4" name="Picture 3" descr="welli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3212976"/>
            <a:ext cx="7048500" cy="2743200"/>
          </a:xfrm>
          <a:prstGeom prst="rect">
            <a:avLst/>
          </a:prstGeom>
        </p:spPr>
      </p:pic>
    </p:spTree>
    <p:extLst>
      <p:ext uri="{BB962C8B-B14F-4D97-AF65-F5344CB8AC3E}">
        <p14:creationId xmlns:p14="http://schemas.microsoft.com/office/powerpoint/2010/main" val="2377283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hape 405"/>
          <p:cNvCxnSpPr/>
          <p:nvPr/>
        </p:nvCxnSpPr>
        <p:spPr>
          <a:xfrm>
            <a:off x="15575" y="748150"/>
            <a:ext cx="9133500" cy="0"/>
          </a:xfrm>
          <a:prstGeom prst="straightConnector1">
            <a:avLst/>
          </a:prstGeom>
          <a:noFill/>
          <a:ln w="19050" cap="flat">
            <a:solidFill>
              <a:srgbClr val="00AEDA"/>
            </a:solidFill>
            <a:prstDash val="solid"/>
            <a:round/>
            <a:headEnd type="none" w="lg" len="lg"/>
            <a:tailEnd type="none" w="lg" len="lg"/>
          </a:ln>
        </p:spPr>
      </p:cxnSp>
      <p:sp>
        <p:nvSpPr>
          <p:cNvPr id="3" name="Title 2"/>
          <p:cNvSpPr>
            <a:spLocks noGrp="1"/>
          </p:cNvSpPr>
          <p:nvPr>
            <p:ph type="title"/>
          </p:nvPr>
        </p:nvSpPr>
        <p:spPr>
          <a:xfrm>
            <a:off x="457200" y="44624"/>
            <a:ext cx="8229600" cy="703526"/>
          </a:xfrm>
        </p:spPr>
        <p:txBody>
          <a:bodyPr>
            <a:normAutofit fontScale="90000"/>
          </a:bodyPr>
          <a:lstStyle/>
          <a:p>
            <a:r>
              <a:rPr lang="en-CA" dirty="0" smtClean="0"/>
              <a:t>End of the Year – 12 mos. for this Case!</a:t>
            </a:r>
            <a:endParaRPr lang="en-CA" dirty="0"/>
          </a:p>
        </p:txBody>
      </p:sp>
      <p:sp>
        <p:nvSpPr>
          <p:cNvPr id="5" name="ZoneTexte 4"/>
          <p:cNvSpPr txBox="1"/>
          <p:nvPr/>
        </p:nvSpPr>
        <p:spPr>
          <a:xfrm>
            <a:off x="251520" y="765568"/>
            <a:ext cx="8712968" cy="500137"/>
          </a:xfrm>
          <a:prstGeom prst="rect">
            <a:avLst/>
          </a:prstGeom>
          <a:noFill/>
        </p:spPr>
        <p:txBody>
          <a:bodyPr wrap="square" rtlCol="0">
            <a:spAutoFit/>
          </a:bodyPr>
          <a:lstStyle/>
          <a:p>
            <a:endParaRPr lang="en-US" sz="1200" dirty="0" smtClean="0"/>
          </a:p>
          <a:p>
            <a:pPr marL="285750" indent="-285750">
              <a:buFont typeface="Arial" panose="020B0604020202020204" pitchFamily="34" charset="0"/>
              <a:buChar char="•"/>
            </a:pPr>
            <a:endParaRPr lang="en-US" sz="1450" dirty="0" smtClean="0"/>
          </a:p>
        </p:txBody>
      </p:sp>
      <p:sp>
        <p:nvSpPr>
          <p:cNvPr id="6" name="TextBox 5"/>
          <p:cNvSpPr txBox="1"/>
          <p:nvPr/>
        </p:nvSpPr>
        <p:spPr>
          <a:xfrm>
            <a:off x="179512" y="980728"/>
            <a:ext cx="8568952" cy="1477328"/>
          </a:xfrm>
          <a:prstGeom prst="rect">
            <a:avLst/>
          </a:prstGeom>
          <a:noFill/>
        </p:spPr>
        <p:txBody>
          <a:bodyPr wrap="square" rtlCol="0">
            <a:spAutoFit/>
          </a:bodyPr>
          <a:lstStyle/>
          <a:p>
            <a:r>
              <a:rPr lang="en-US" i="1" dirty="0" smtClean="0"/>
              <a:t>Brand Growth Achievements – Sept 2014 through Aug 2015 </a:t>
            </a:r>
            <a:r>
              <a:rPr lang="en-US" dirty="0" smtClean="0"/>
              <a:t>– </a:t>
            </a:r>
            <a:r>
              <a:rPr lang="en-US" b="1" u="sng" dirty="0" smtClean="0">
                <a:solidFill>
                  <a:srgbClr val="008000"/>
                </a:solidFill>
              </a:rPr>
              <a:t>57.75%</a:t>
            </a:r>
          </a:p>
          <a:p>
            <a:r>
              <a:rPr lang="en-US" b="1" dirty="0" smtClean="0">
                <a:solidFill>
                  <a:srgbClr val="008000"/>
                </a:solidFill>
              </a:rPr>
              <a:t>	</a:t>
            </a:r>
            <a:r>
              <a:rPr lang="en-US" b="1" dirty="0" smtClean="0"/>
              <a:t>in terms of Revenue Measurement</a:t>
            </a:r>
          </a:p>
          <a:p>
            <a:endParaRPr lang="en-US" b="1" dirty="0">
              <a:solidFill>
                <a:srgbClr val="008000"/>
              </a:solidFill>
            </a:endParaRPr>
          </a:p>
          <a:p>
            <a:endParaRPr lang="en-US" b="1" u="sng" dirty="0" smtClean="0">
              <a:solidFill>
                <a:srgbClr val="008000"/>
              </a:solidFill>
            </a:endParaRPr>
          </a:p>
          <a:p>
            <a:endParaRPr lang="en-US" dirty="0"/>
          </a:p>
        </p:txBody>
      </p:sp>
      <p:sp>
        <p:nvSpPr>
          <p:cNvPr id="8" name="Bent-Up Arrow 7"/>
          <p:cNvSpPr/>
          <p:nvPr/>
        </p:nvSpPr>
        <p:spPr>
          <a:xfrm>
            <a:off x="7380312" y="908720"/>
            <a:ext cx="850392" cy="731520"/>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008000"/>
              </a:solidFill>
            </a:endParaRPr>
          </a:p>
        </p:txBody>
      </p:sp>
      <p:pic>
        <p:nvPicPr>
          <p:cNvPr id="9" name="Picture 8" descr="wellie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6912"/>
            <a:ext cx="9144000" cy="1763486"/>
          </a:xfrm>
          <a:prstGeom prst="rect">
            <a:avLst/>
          </a:prstGeom>
        </p:spPr>
      </p:pic>
    </p:spTree>
    <p:extLst>
      <p:ext uri="{BB962C8B-B14F-4D97-AF65-F5344CB8AC3E}">
        <p14:creationId xmlns:p14="http://schemas.microsoft.com/office/powerpoint/2010/main" val="17639210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sp>
        <p:nvSpPr>
          <p:cNvPr id="3" name="Content Placeholder 2"/>
          <p:cNvSpPr>
            <a:spLocks noGrp="1"/>
          </p:cNvSpPr>
          <p:nvPr>
            <p:ph idx="1"/>
          </p:nvPr>
        </p:nvSpPr>
        <p:spPr/>
        <p:txBody>
          <a:bodyPr/>
          <a:lstStyle/>
          <a:p>
            <a:r>
              <a:rPr lang="en-CA" dirty="0" smtClean="0"/>
              <a:t>Ben Smith</a:t>
            </a:r>
          </a:p>
          <a:p>
            <a:r>
              <a:rPr lang="en-CA" dirty="0" smtClean="0">
                <a:hlinkClick r:id="rId2"/>
              </a:rPr>
              <a:t>basmith@wsiwebsuccess.com</a:t>
            </a:r>
            <a:endParaRPr lang="en-CA" dirty="0" smtClean="0"/>
          </a:p>
          <a:p>
            <a:r>
              <a:rPr lang="en-CA" dirty="0" smtClean="0"/>
              <a:t>262-898-7142 x112</a:t>
            </a:r>
            <a:endParaRPr lang="en-CA" dirty="0"/>
          </a:p>
        </p:txBody>
      </p:sp>
    </p:spTree>
    <p:extLst>
      <p:ext uri="{BB962C8B-B14F-4D97-AF65-F5344CB8AC3E}">
        <p14:creationId xmlns:p14="http://schemas.microsoft.com/office/powerpoint/2010/main" val="12827913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7174" y="857250"/>
            <a:ext cx="5510718" cy="4894983"/>
            <a:chOff x="37528" y="327221"/>
            <a:chExt cx="7476728" cy="6641323"/>
          </a:xfrm>
        </p:grpSpPr>
        <p:sp>
          <p:nvSpPr>
            <p:cNvPr id="8" name="Line Callout 2 (No Border) 7"/>
            <p:cNvSpPr/>
            <p:nvPr/>
          </p:nvSpPr>
          <p:spPr>
            <a:xfrm rot="16200000">
              <a:off x="2191501" y="483133"/>
              <a:ext cx="1189463" cy="1057357"/>
            </a:xfrm>
            <a:prstGeom prst="callout2">
              <a:avLst>
                <a:gd name="adj1" fmla="val -11835"/>
                <a:gd name="adj2" fmla="val -15832"/>
                <a:gd name="adj3" fmla="val 18750"/>
                <a:gd name="adj4" fmla="val -16667"/>
                <a:gd name="adj5" fmla="val 54495"/>
                <a:gd name="adj6" fmla="val -3635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sp>
          <p:nvSpPr>
            <p:cNvPr id="9" name="Line Callout 2 (No Border) 8"/>
            <p:cNvSpPr/>
            <p:nvPr/>
          </p:nvSpPr>
          <p:spPr>
            <a:xfrm rot="16200000">
              <a:off x="2361452" y="452754"/>
              <a:ext cx="1189463" cy="1057357"/>
            </a:xfrm>
            <a:prstGeom prst="callout2">
              <a:avLst>
                <a:gd name="adj1" fmla="val 62128"/>
                <a:gd name="adj2" fmla="val -13809"/>
                <a:gd name="adj3" fmla="val 44921"/>
                <a:gd name="adj4" fmla="val -20713"/>
                <a:gd name="adj5" fmla="val 54495"/>
                <a:gd name="adj6" fmla="val -3635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sp>
          <p:nvSpPr>
            <p:cNvPr id="10" name="Line Callout 2 (No Border) 9"/>
            <p:cNvSpPr/>
            <p:nvPr/>
          </p:nvSpPr>
          <p:spPr>
            <a:xfrm rot="16200000">
              <a:off x="2446638" y="422374"/>
              <a:ext cx="1189463" cy="1057357"/>
            </a:xfrm>
            <a:prstGeom prst="callout2">
              <a:avLst>
                <a:gd name="adj1" fmla="val 122664"/>
                <a:gd name="adj2" fmla="val -14261"/>
                <a:gd name="adj3" fmla="val 65778"/>
                <a:gd name="adj4" fmla="val -22070"/>
                <a:gd name="adj5" fmla="val 54495"/>
                <a:gd name="adj6" fmla="val -3635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sp>
          <p:nvSpPr>
            <p:cNvPr id="11" name="Line Callout 2 (No Border) 10"/>
            <p:cNvSpPr/>
            <p:nvPr/>
          </p:nvSpPr>
          <p:spPr>
            <a:xfrm rot="16200000">
              <a:off x="2754627" y="393274"/>
              <a:ext cx="1189463" cy="1057357"/>
            </a:xfrm>
            <a:prstGeom prst="callout2">
              <a:avLst>
                <a:gd name="adj1" fmla="val 186748"/>
                <a:gd name="adj2" fmla="val -26923"/>
                <a:gd name="adj3" fmla="val 73409"/>
                <a:gd name="adj4" fmla="val -26592"/>
                <a:gd name="adj5" fmla="val 54495"/>
                <a:gd name="adj6" fmla="val -3635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pic>
          <p:nvPicPr>
            <p:cNvPr id="12" name="Picture 6" descr="http://www.userlogos.org/files/logos/Tears_of_Hate/OpenX_tran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7585" y="6110867"/>
              <a:ext cx="1143569" cy="857677"/>
            </a:xfrm>
            <a:prstGeom prst="rect">
              <a:avLst/>
            </a:prstGeom>
            <a:noFill/>
            <a:extLst>
              <a:ext uri="{909E8E84-426E-40dd-AFC4-6F175D3DCCD1}">
                <a14:hiddenFill xmlns:a14="http://schemas.microsoft.com/office/drawing/2010/main">
                  <a:solidFill>
                    <a:srgbClr val="FFFFFF"/>
                  </a:solidFill>
                </a14:hiddenFill>
              </a:ext>
            </a:extLst>
          </p:spPr>
        </p:pic>
        <p:sp>
          <p:nvSpPr>
            <p:cNvPr id="13" name="Line Callout 2 (No Border) 12"/>
            <p:cNvSpPr/>
            <p:nvPr/>
          </p:nvSpPr>
          <p:spPr>
            <a:xfrm rot="16200000">
              <a:off x="1953435" y="580644"/>
              <a:ext cx="1189463" cy="1057357"/>
            </a:xfrm>
            <a:prstGeom prst="callout2">
              <a:avLst>
                <a:gd name="adj1" fmla="val -5507"/>
                <a:gd name="adj2" fmla="val -15832"/>
                <a:gd name="adj3" fmla="val 18750"/>
                <a:gd name="adj4" fmla="val -16667"/>
                <a:gd name="adj5" fmla="val 54495"/>
                <a:gd name="adj6" fmla="val -3635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sp>
          <p:nvSpPr>
            <p:cNvPr id="14" name="Line Callout 2 (No Border) 13"/>
            <p:cNvSpPr/>
            <p:nvPr/>
          </p:nvSpPr>
          <p:spPr>
            <a:xfrm rot="16200000">
              <a:off x="1703317" y="708533"/>
              <a:ext cx="1189463" cy="1057357"/>
            </a:xfrm>
            <a:prstGeom prst="callout2">
              <a:avLst>
                <a:gd name="adj1" fmla="val -12889"/>
                <a:gd name="adj2" fmla="val -29896"/>
                <a:gd name="adj3" fmla="val 13477"/>
                <a:gd name="adj4" fmla="val -25105"/>
                <a:gd name="adj5" fmla="val 46058"/>
                <a:gd name="adj6" fmla="val -4128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graphicFrame>
          <p:nvGraphicFramePr>
            <p:cNvPr id="15" name="Chart 14"/>
            <p:cNvGraphicFramePr>
              <a:graphicFrameLocks/>
            </p:cNvGraphicFramePr>
            <p:nvPr>
              <p:extLst/>
            </p:nvPr>
          </p:nvGraphicFramePr>
          <p:xfrm>
            <a:off x="480918" y="1793145"/>
            <a:ext cx="6033657" cy="4697236"/>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2" descr="https://d1bcu5bn71crft.cloudfront.net/partner-logo-Google_DoubleClick_Logos_RGB_AdExchange_stac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8846" y="3697508"/>
              <a:ext cx="1715410" cy="3719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adaptly.com/wp-content/uploads/2014/12/appnexus.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514" y="5619749"/>
              <a:ext cx="866332" cy="982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assets.programmatic-italia.com/2014/11/pubmatic-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803" y="5662361"/>
              <a:ext cx="1287422" cy="772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adexchanger.com/wp-content/uploads/2009/07/rubicon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821" y="4862840"/>
              <a:ext cx="1239359" cy="3813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insightfulmedia.ie/wp-content/uploads/2013/09/fbx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28" y="3710511"/>
              <a:ext cx="1239359" cy="4006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d0426a4db0c26c2d02e7-810ba32204e8c72330507f8348e2686c.r68.cf5.rackcdn.com/index-exchange-logo-Oct2014-onLightB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26" y="2938449"/>
              <a:ext cx="1172477" cy="4836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www-cdn.sitescout.com/pulsepoint-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097" y="2314498"/>
              <a:ext cx="1553411" cy="6402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http://cpm-cash.com/images/clients/yaho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236" y="2093018"/>
              <a:ext cx="1030489" cy="4211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http://inviqa.com/assets/Uploads/_resampled/ResizedImage479139-Full-marque-and-logo-colour.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1681752"/>
              <a:ext cx="1299045" cy="3769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http://www.marketplacebyadtech.com/sites/adtechmarketplace.com/files/marketplace-by-adtech__240x50_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38103" y="1506716"/>
              <a:ext cx="11430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http://yourboulder.com/wp-content/uploads/2014/03/sovrn_logo_gray-e1394626242335.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868" t="33512" r="24912" b="29903"/>
            <a:stretch/>
          </p:blipFill>
          <p:spPr bwMode="auto">
            <a:xfrm>
              <a:off x="2519202" y="1404124"/>
              <a:ext cx="896766" cy="340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http://upload.wikimedia.org/wikipedia/en/a/a8/Technorati_(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048" y="1476544"/>
              <a:ext cx="1082211" cy="19587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750540" y="1662666"/>
              <a:ext cx="981311" cy="375821"/>
            </a:xfrm>
            <a:prstGeom prst="rect">
              <a:avLst/>
            </a:prstGeom>
          </p:spPr>
          <p:txBody>
            <a:bodyPr wrap="none">
              <a:spAutoFit/>
            </a:bodyPr>
            <a:lstStyle/>
            <a:p>
              <a:pPr defTabSz="685783"/>
              <a:r>
                <a:rPr lang="en-US" sz="1200" b="1" dirty="0">
                  <a:solidFill>
                    <a:prstClr val="black"/>
                  </a:solidFill>
                </a:rPr>
                <a:t>OTHER </a:t>
              </a:r>
              <a:endParaRPr lang="en-US" sz="1350" b="1" dirty="0">
                <a:solidFill>
                  <a:prstClr val="black"/>
                </a:solidFill>
              </a:endParaRPr>
            </a:p>
          </p:txBody>
        </p:sp>
        <p:sp>
          <p:nvSpPr>
            <p:cNvPr id="29" name="Rectangle 28"/>
            <p:cNvSpPr/>
            <p:nvPr/>
          </p:nvSpPr>
          <p:spPr>
            <a:xfrm>
              <a:off x="6077292" y="5435207"/>
              <a:ext cx="1419999" cy="1351318"/>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numCol="2" rtlCol="0" anchor="ctr"/>
            <a:lstStyle/>
            <a:p>
              <a:pPr defTabSz="685783"/>
              <a:r>
                <a:rPr lang="en-US" sz="788" b="1" u="sng" dirty="0">
                  <a:solidFill>
                    <a:prstClr val="black"/>
                  </a:solidFill>
                </a:rPr>
                <a:t>Other: </a:t>
              </a:r>
            </a:p>
            <a:p>
              <a:pPr defTabSz="685783"/>
              <a:r>
                <a:rPr lang="en-US" sz="675" dirty="0">
                  <a:solidFill>
                    <a:prstClr val="black"/>
                  </a:solidFill>
                </a:rPr>
                <a:t>Admeta</a:t>
              </a:r>
            </a:p>
            <a:p>
              <a:pPr defTabSz="685783"/>
              <a:r>
                <a:rPr lang="en-US" sz="675" dirty="0">
                  <a:solidFill>
                    <a:prstClr val="black"/>
                  </a:solidFill>
                </a:rPr>
                <a:t>Adscale</a:t>
              </a:r>
            </a:p>
            <a:p>
              <a:pPr defTabSz="685783"/>
              <a:r>
                <a:rPr lang="en-US" sz="675" dirty="0">
                  <a:solidFill>
                    <a:prstClr val="black"/>
                  </a:solidFill>
                </a:rPr>
                <a:t>Adskom</a:t>
              </a:r>
            </a:p>
            <a:p>
              <a:pPr defTabSz="685783"/>
              <a:r>
                <a:rPr lang="en-US" sz="675" dirty="0">
                  <a:solidFill>
                    <a:prstClr val="black"/>
                  </a:solidFill>
                </a:rPr>
                <a:t>Beanstock Media</a:t>
              </a:r>
            </a:p>
            <a:p>
              <a:pPr defTabSz="685783"/>
              <a:r>
                <a:rPr lang="en-US" sz="675" dirty="0">
                  <a:solidFill>
                    <a:prstClr val="black"/>
                  </a:solidFill>
                </a:rPr>
                <a:t>CCI</a:t>
              </a:r>
            </a:p>
            <a:p>
              <a:pPr defTabSz="685783"/>
              <a:r>
                <a:rPr lang="en-US" sz="675" dirty="0">
                  <a:solidFill>
                    <a:prstClr val="black"/>
                  </a:solidFill>
                </a:rPr>
                <a:t>Centro Exchange</a:t>
              </a:r>
            </a:p>
            <a:p>
              <a:pPr defTabSz="685783"/>
              <a:r>
                <a:rPr lang="en-US" sz="675" dirty="0">
                  <a:solidFill>
                    <a:prstClr val="black"/>
                  </a:solidFill>
                </a:rPr>
                <a:t>Falk Real Time</a:t>
              </a:r>
            </a:p>
            <a:p>
              <a:pPr defTabSz="685783"/>
              <a:r>
                <a:rPr lang="en-US" sz="675" dirty="0">
                  <a:solidFill>
                    <a:prstClr val="black"/>
                  </a:solidFill>
                </a:rPr>
                <a:t>GumGum</a:t>
              </a:r>
            </a:p>
            <a:p>
              <a:pPr defTabSz="685783"/>
              <a:r>
                <a:rPr lang="en-US" sz="675" dirty="0">
                  <a:solidFill>
                    <a:prstClr val="black"/>
                  </a:solidFill>
                </a:rPr>
                <a:t>Improve Digital</a:t>
              </a:r>
            </a:p>
            <a:p>
              <a:pPr defTabSz="685783"/>
              <a:r>
                <a:rPr lang="en-US" sz="675" dirty="0">
                  <a:solidFill>
                    <a:prstClr val="black"/>
                  </a:solidFill>
                </a:rPr>
                <a:t>Xaxis Marketplace</a:t>
              </a:r>
            </a:p>
            <a:p>
              <a:pPr defTabSz="685783"/>
              <a:r>
                <a:rPr lang="en-US" sz="600" dirty="0">
                  <a:solidFill>
                    <a:prstClr val="black"/>
                  </a:solidFill>
                </a:rPr>
                <a:t>Zedo</a:t>
              </a:r>
            </a:p>
          </p:txBody>
        </p:sp>
      </p:grpSp>
      <p:sp>
        <p:nvSpPr>
          <p:cNvPr id="30" name="Rectangle 29"/>
          <p:cNvSpPr/>
          <p:nvPr/>
        </p:nvSpPr>
        <p:spPr>
          <a:xfrm>
            <a:off x="5914436" y="2059869"/>
            <a:ext cx="2871315" cy="2354491"/>
          </a:xfrm>
          <a:prstGeom prst="rect">
            <a:avLst/>
          </a:prstGeom>
        </p:spPr>
        <p:txBody>
          <a:bodyPr wrap="square">
            <a:spAutoFit/>
          </a:bodyPr>
          <a:lstStyle/>
          <a:p>
            <a:pPr algn="ctr" defTabSz="685783"/>
            <a:r>
              <a:rPr lang="en-US" sz="1350" b="1" i="1" dirty="0">
                <a:solidFill>
                  <a:srgbClr val="009BDF"/>
                </a:solidFill>
                <a:latin typeface="Akkurat"/>
              </a:rPr>
              <a:t>A Single Network is Not Enough</a:t>
            </a:r>
          </a:p>
          <a:p>
            <a:pPr marL="214308" indent="-214308" defTabSz="685783">
              <a:buFont typeface="Wingdings" panose="05000000000000000000" pitchFamily="2" charset="2"/>
              <a:buChar char="Ø"/>
            </a:pPr>
            <a:endParaRPr lang="en-US" sz="1350" dirty="0">
              <a:solidFill>
                <a:prstClr val="black"/>
              </a:solidFill>
              <a:latin typeface="Akkurat"/>
            </a:endParaRPr>
          </a:p>
          <a:p>
            <a:pPr marL="214308" indent="-214308" defTabSz="685783">
              <a:buFont typeface="Wingdings" panose="05000000000000000000" pitchFamily="2" charset="2"/>
              <a:buChar char="Ø"/>
            </a:pPr>
            <a:r>
              <a:rPr lang="en-US" sz="1200" dirty="0">
                <a:solidFill>
                  <a:prstClr val="black"/>
                </a:solidFill>
                <a:latin typeface="Akkurat"/>
              </a:rPr>
              <a:t>Access to every major exchange and SSP including the Facebook Exchange (FBX) and News Feed</a:t>
            </a:r>
          </a:p>
          <a:p>
            <a:pPr marL="214308" indent="-214308" defTabSz="685783">
              <a:buFont typeface="Wingdings" panose="05000000000000000000" pitchFamily="2" charset="2"/>
              <a:buChar char="Ø"/>
            </a:pPr>
            <a:endParaRPr lang="en-US" sz="1200" dirty="0">
              <a:solidFill>
                <a:prstClr val="black"/>
              </a:solidFill>
              <a:latin typeface="Akkurat"/>
            </a:endParaRPr>
          </a:p>
          <a:p>
            <a:pPr marL="214308" indent="-214308" defTabSz="685783">
              <a:buFont typeface="Wingdings" panose="05000000000000000000" pitchFamily="2" charset="2"/>
              <a:buChar char="Ø"/>
            </a:pPr>
            <a:r>
              <a:rPr lang="en-US" sz="1200" dirty="0">
                <a:solidFill>
                  <a:prstClr val="black"/>
                </a:solidFill>
                <a:latin typeface="Akkurat"/>
              </a:rPr>
              <a:t>2 </a:t>
            </a:r>
            <a:r>
              <a:rPr lang="en-US" sz="1200" b="1" dirty="0">
                <a:solidFill>
                  <a:srgbClr val="009BDF"/>
                </a:solidFill>
                <a:latin typeface="Akkurat"/>
              </a:rPr>
              <a:t>MILLION</a:t>
            </a:r>
            <a:r>
              <a:rPr lang="en-US" sz="1200" dirty="0">
                <a:solidFill>
                  <a:srgbClr val="009BDF"/>
                </a:solidFill>
                <a:latin typeface="Akkurat"/>
              </a:rPr>
              <a:t> </a:t>
            </a:r>
            <a:r>
              <a:rPr lang="en-US" sz="1200" dirty="0">
                <a:solidFill>
                  <a:prstClr val="black"/>
                </a:solidFill>
                <a:latin typeface="Akkurat"/>
              </a:rPr>
              <a:t>QPS</a:t>
            </a:r>
          </a:p>
          <a:p>
            <a:pPr marL="214308" indent="-214308" defTabSz="685783">
              <a:buFont typeface="Wingdings" panose="05000000000000000000" pitchFamily="2" charset="2"/>
              <a:buChar char="Ø"/>
            </a:pPr>
            <a:endParaRPr lang="en-US" sz="1200" dirty="0">
              <a:solidFill>
                <a:prstClr val="black"/>
              </a:solidFill>
              <a:latin typeface="Akkurat"/>
            </a:endParaRPr>
          </a:p>
          <a:p>
            <a:pPr marL="214308" indent="-214308" defTabSz="685783">
              <a:buFont typeface="Wingdings" panose="05000000000000000000" pitchFamily="2" charset="2"/>
              <a:buChar char="Ø"/>
            </a:pPr>
            <a:r>
              <a:rPr lang="en-US" sz="1200" dirty="0">
                <a:solidFill>
                  <a:prstClr val="black"/>
                </a:solidFill>
                <a:latin typeface="Akkurat"/>
              </a:rPr>
              <a:t>12 IAB Standard Units, including high impact</a:t>
            </a:r>
          </a:p>
          <a:p>
            <a:pPr marL="214308" indent="-214308" defTabSz="685783">
              <a:buFont typeface="Wingdings" panose="05000000000000000000" pitchFamily="2" charset="2"/>
              <a:buChar char="Ø"/>
            </a:pPr>
            <a:endParaRPr lang="en-US" sz="1200" dirty="0">
              <a:solidFill>
                <a:prstClr val="black"/>
              </a:solidFill>
              <a:latin typeface="Akkurat"/>
            </a:endParaRPr>
          </a:p>
          <a:p>
            <a:pPr marL="214308" indent="-214308" defTabSz="685783">
              <a:buFont typeface="Wingdings" panose="05000000000000000000" pitchFamily="2" charset="2"/>
              <a:buChar char="Ø"/>
            </a:pPr>
            <a:r>
              <a:rPr lang="en-US" sz="1200" dirty="0">
                <a:solidFill>
                  <a:prstClr val="black"/>
                </a:solidFill>
                <a:latin typeface="Akkurat"/>
              </a:rPr>
              <a:t>Scale in </a:t>
            </a:r>
            <a:r>
              <a:rPr lang="en-US" sz="1200" b="1" dirty="0">
                <a:solidFill>
                  <a:srgbClr val="009BDF"/>
                </a:solidFill>
                <a:latin typeface="Akkurat"/>
              </a:rPr>
              <a:t>150+ </a:t>
            </a:r>
            <a:r>
              <a:rPr lang="en-US" sz="1200" dirty="0">
                <a:solidFill>
                  <a:prstClr val="black"/>
                </a:solidFill>
                <a:latin typeface="Akkurat"/>
              </a:rPr>
              <a:t>countries</a:t>
            </a:r>
          </a:p>
        </p:txBody>
      </p:sp>
      <p:sp>
        <p:nvSpPr>
          <p:cNvPr id="2" name="Title 1"/>
          <p:cNvSpPr>
            <a:spLocks noGrp="1"/>
          </p:cNvSpPr>
          <p:nvPr>
            <p:ph type="title"/>
          </p:nvPr>
        </p:nvSpPr>
        <p:spPr>
          <a:xfrm>
            <a:off x="222250" y="136527"/>
            <a:ext cx="7886700" cy="1031874"/>
          </a:xfrm>
        </p:spPr>
        <p:txBody>
          <a:bodyPr/>
          <a:lstStyle/>
          <a:p>
            <a:r>
              <a:rPr lang="en-US" dirty="0" smtClean="0"/>
              <a:t>Access Every Major Ad Exchange</a:t>
            </a:r>
            <a:endParaRPr lang="en-US" dirty="0"/>
          </a:p>
        </p:txBody>
      </p:sp>
    </p:spTree>
    <p:extLst>
      <p:ext uri="{BB962C8B-B14F-4D97-AF65-F5344CB8AC3E}">
        <p14:creationId xmlns:p14="http://schemas.microsoft.com/office/powerpoint/2010/main" val="7468682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_backgroun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139060"/>
            <a:ext cx="9144000" cy="6610009"/>
          </a:xfrm>
          <a:prstGeom prst="rect">
            <a:avLst/>
          </a:prstGeom>
        </p:spPr>
      </p:pic>
      <p:sp>
        <p:nvSpPr>
          <p:cNvPr id="3" name="Rectangle 2"/>
          <p:cNvSpPr/>
          <p:nvPr/>
        </p:nvSpPr>
        <p:spPr>
          <a:xfrm rot="5400000">
            <a:off x="4541521" y="-3223401"/>
            <a:ext cx="60960" cy="9144002"/>
          </a:xfrm>
          <a:prstGeom prst="rect">
            <a:avLst/>
          </a:prstGeom>
          <a:solidFill>
            <a:srgbClr val="2088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24923" y="2356007"/>
            <a:ext cx="520621" cy="27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5423" y="1722687"/>
            <a:ext cx="710078" cy="39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p:cNvPicPr>
            <a:picLocks noChangeAspect="1" noChangeArrowheads="1"/>
          </p:cNvPicPr>
          <p:nvPr/>
        </p:nvPicPr>
        <p:blipFill>
          <a:blip r:embed="rId6" cstate="print">
            <a:clrChange>
              <a:clrFrom>
                <a:srgbClr val="FFFAFF"/>
              </a:clrFrom>
              <a:clrTo>
                <a:srgbClr val="FFFAFF">
                  <a:alpha val="0"/>
                </a:srgbClr>
              </a:clrTo>
            </a:clrChange>
            <a:extLst>
              <a:ext uri="{28A0092B-C50C-407E-A947-70E740481C1C}">
                <a14:useLocalDpi xmlns:a14="http://schemas.microsoft.com/office/drawing/2010/main"/>
              </a:ext>
            </a:extLst>
          </a:blip>
          <a:srcRect/>
          <a:stretch>
            <a:fillRect/>
          </a:stretch>
        </p:blipFill>
        <p:spPr bwMode="auto">
          <a:xfrm>
            <a:off x="4806755" y="1755614"/>
            <a:ext cx="575075" cy="28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44674" y="2309589"/>
            <a:ext cx="640440" cy="28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1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059258" y="1758293"/>
            <a:ext cx="725014" cy="27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12161" y="1755614"/>
            <a:ext cx="550568" cy="3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11072" y="2294390"/>
            <a:ext cx="685979" cy="41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0"/>
          <p:cNvPicPr>
            <a:picLocks noChangeAspect="1" noChangeArrowheads="1"/>
          </p:cNvPicPr>
          <p:nvPr/>
        </p:nvPicPr>
        <p:blipFill>
          <a:blip r:embed="rId11" cstate="print">
            <a:clrChange>
              <a:clrFrom>
                <a:srgbClr val="FFFEFC"/>
              </a:clrFrom>
              <a:clrTo>
                <a:srgbClr val="FFFEFC">
                  <a:alpha val="0"/>
                </a:srgbClr>
              </a:clrTo>
            </a:clrChange>
            <a:extLst>
              <a:ext uri="{28A0092B-C50C-407E-A947-70E740481C1C}">
                <a14:useLocalDpi xmlns:a14="http://schemas.microsoft.com/office/drawing/2010/main"/>
              </a:ext>
            </a:extLst>
          </a:blip>
          <a:srcRect/>
          <a:stretch>
            <a:fillRect/>
          </a:stretch>
        </p:blipFill>
        <p:spPr bwMode="auto">
          <a:xfrm>
            <a:off x="5733928" y="1828701"/>
            <a:ext cx="698991" cy="17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9"/>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56139" y="2347522"/>
            <a:ext cx="697758" cy="2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2"/>
          <p:cNvPicPr>
            <a:picLocks noChangeAspect="1" noChangeArrowheads="1"/>
          </p:cNvPicPr>
          <p:nvPr/>
        </p:nvPicPr>
        <p:blipFill>
          <a:blip r:embed="rId13" cstate="print"/>
          <a:srcRect/>
          <a:stretch>
            <a:fillRect/>
          </a:stretch>
        </p:blipFill>
        <p:spPr bwMode="auto">
          <a:xfrm>
            <a:off x="7565872" y="2367218"/>
            <a:ext cx="725014" cy="257401"/>
          </a:xfrm>
          <a:prstGeom prst="rect">
            <a:avLst/>
          </a:prstGeom>
          <a:noFill/>
          <a:ln w="9525">
            <a:noFill/>
            <a:miter lim="800000"/>
            <a:headEnd/>
            <a:tailEnd/>
          </a:ln>
        </p:spPr>
      </p:pic>
      <p:pic>
        <p:nvPicPr>
          <p:cNvPr id="120" name="Picture 5"/>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560859" y="1828701"/>
            <a:ext cx="751424" cy="251759"/>
          </a:xfrm>
          <a:prstGeom prst="rect">
            <a:avLst/>
          </a:prstGeom>
          <a:noFill/>
          <a:ln w="9525">
            <a:noFill/>
            <a:miter lim="800000"/>
            <a:headEnd/>
            <a:tailEnd/>
          </a:ln>
        </p:spPr>
      </p:pic>
      <p:sp>
        <p:nvSpPr>
          <p:cNvPr id="12" name="TextBox 11"/>
          <p:cNvSpPr txBox="1"/>
          <p:nvPr/>
        </p:nvSpPr>
        <p:spPr>
          <a:xfrm>
            <a:off x="20585" y="2151673"/>
            <a:ext cx="2678743" cy="553998"/>
          </a:xfrm>
          <a:prstGeom prst="rect">
            <a:avLst/>
          </a:prstGeom>
          <a:noFill/>
        </p:spPr>
        <p:txBody>
          <a:bodyPr wrap="square" rtlCol="0">
            <a:spAutoFit/>
          </a:bodyPr>
          <a:lstStyle/>
          <a:p>
            <a:pPr algn="ctr"/>
            <a:r>
              <a:rPr lang="en-US" dirty="0" smtClean="0">
                <a:solidFill>
                  <a:srgbClr val="2088CA"/>
                </a:solidFill>
                <a:latin typeface="Akkurat-Light"/>
                <a:cs typeface="Akkurat-Light"/>
              </a:rPr>
              <a:t>Inventory Partners</a:t>
            </a:r>
          </a:p>
          <a:p>
            <a:pPr algn="ctr"/>
            <a:r>
              <a:rPr lang="en-US" sz="1200" dirty="0" smtClean="0">
                <a:latin typeface="Akkurat-Light"/>
                <a:cs typeface="Akkurat-Light"/>
              </a:rPr>
              <a:t>Display/Video/Mobile/TV/Social</a:t>
            </a:r>
            <a:endParaRPr lang="en-US" sz="1200" dirty="0">
              <a:latin typeface="Akkurat-Light"/>
              <a:cs typeface="Akkurat-Light"/>
            </a:endParaRPr>
          </a:p>
        </p:txBody>
      </p:sp>
      <p:cxnSp>
        <p:nvCxnSpPr>
          <p:cNvPr id="14" name="Straight Connector 13"/>
          <p:cNvCxnSpPr/>
          <p:nvPr/>
        </p:nvCxnSpPr>
        <p:spPr>
          <a:xfrm>
            <a:off x="2563159" y="1722687"/>
            <a:ext cx="0" cy="1601772"/>
          </a:xfrm>
          <a:prstGeom prst="line">
            <a:avLst/>
          </a:prstGeom>
          <a:ln w="12700" cmpd="sng">
            <a:solidFill>
              <a:srgbClr val="2088CA"/>
            </a:solidFill>
          </a:ln>
          <a:effectLst/>
        </p:spPr>
        <p:style>
          <a:lnRef idx="2">
            <a:schemeClr val="accent1"/>
          </a:lnRef>
          <a:fillRef idx="0">
            <a:schemeClr val="accent1"/>
          </a:fillRef>
          <a:effectRef idx="1">
            <a:schemeClr val="accent1"/>
          </a:effectRef>
          <a:fontRef idx="minor">
            <a:schemeClr val="tx1"/>
          </a:fontRef>
        </p:style>
      </p:cxnSp>
      <p:pic>
        <p:nvPicPr>
          <p:cNvPr id="125" name="Picture 1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6559" y="4793864"/>
            <a:ext cx="631562" cy="36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7"/>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97148" y="4672510"/>
            <a:ext cx="756551" cy="57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43088" y="3953548"/>
            <a:ext cx="481821" cy="47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6559" y="4102138"/>
            <a:ext cx="676508" cy="22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81121" y="4796899"/>
            <a:ext cx="821155" cy="31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8"/>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19840" y="4749193"/>
            <a:ext cx="371319" cy="35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9"/>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205557" y="4106132"/>
            <a:ext cx="532377" cy="26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1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4015" y="4025422"/>
            <a:ext cx="511493" cy="32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12"/>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9847" y="4073118"/>
            <a:ext cx="742950" cy="23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13"/>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555105" y="4821194"/>
            <a:ext cx="430129" cy="34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14"/>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56961" y="4031675"/>
            <a:ext cx="586541" cy="31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19187" y="4867455"/>
            <a:ext cx="774887" cy="17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18"/>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5094" y="4025343"/>
            <a:ext cx="382281" cy="30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 name="TextBox 137"/>
          <p:cNvSpPr txBox="1"/>
          <p:nvPr/>
        </p:nvSpPr>
        <p:spPr>
          <a:xfrm>
            <a:off x="-64635" y="4271901"/>
            <a:ext cx="2928578" cy="369332"/>
          </a:xfrm>
          <a:prstGeom prst="rect">
            <a:avLst/>
          </a:prstGeom>
          <a:noFill/>
        </p:spPr>
        <p:txBody>
          <a:bodyPr wrap="square" rtlCol="0">
            <a:spAutoFit/>
          </a:bodyPr>
          <a:lstStyle/>
          <a:p>
            <a:pPr algn="ctr"/>
            <a:r>
              <a:rPr lang="en-US" dirty="0" smtClean="0">
                <a:solidFill>
                  <a:srgbClr val="2088CA"/>
                </a:solidFill>
                <a:latin typeface="Akkurat-Light"/>
                <a:cs typeface="Akkurat-Light"/>
              </a:rPr>
              <a:t>Data Partners</a:t>
            </a:r>
            <a:endParaRPr lang="en-US" dirty="0">
              <a:solidFill>
                <a:srgbClr val="2088CA"/>
              </a:solidFill>
              <a:latin typeface="Akkurat-Light"/>
              <a:cs typeface="Akkurat-Light"/>
            </a:endParaRPr>
          </a:p>
        </p:txBody>
      </p:sp>
      <p:cxnSp>
        <p:nvCxnSpPr>
          <p:cNvPr id="140" name="Straight Connector 139"/>
          <p:cNvCxnSpPr/>
          <p:nvPr/>
        </p:nvCxnSpPr>
        <p:spPr>
          <a:xfrm>
            <a:off x="2562517" y="3873376"/>
            <a:ext cx="643" cy="1300969"/>
          </a:xfrm>
          <a:prstGeom prst="line">
            <a:avLst/>
          </a:prstGeom>
          <a:ln w="12700" cmpd="sng">
            <a:solidFill>
              <a:srgbClr val="2088CA"/>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2" y="3550417"/>
            <a:ext cx="9144002"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6" name="Picture 12"/>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73073" y="2906619"/>
            <a:ext cx="688207" cy="29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14"/>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01225" y="2916225"/>
            <a:ext cx="635785" cy="3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3"/>
          <p:cNvPicPr>
            <a:picLocks noChangeAspect="1" noChangeArrowheads="1"/>
          </p:cNvPicPr>
          <p:nvPr/>
        </p:nvPicPr>
        <p:blipFill>
          <a:blip r:embed="rId30" cstate="print"/>
          <a:srcRect/>
          <a:stretch>
            <a:fillRect/>
          </a:stretch>
        </p:blipFill>
        <p:spPr bwMode="auto">
          <a:xfrm>
            <a:off x="7691698" y="2837229"/>
            <a:ext cx="599188" cy="437143"/>
          </a:xfrm>
          <a:prstGeom prst="rect">
            <a:avLst/>
          </a:prstGeom>
          <a:noFill/>
          <a:ln w="9525">
            <a:noFill/>
            <a:miter lim="800000"/>
            <a:headEnd/>
            <a:tailEnd/>
          </a:ln>
        </p:spPr>
      </p:pic>
      <p:pic>
        <p:nvPicPr>
          <p:cNvPr id="151" name="Picture 3"/>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5037455" y="2919030"/>
            <a:ext cx="663520" cy="215063"/>
          </a:xfrm>
          <a:prstGeom prst="rect">
            <a:avLst/>
          </a:prstGeom>
          <a:noFill/>
          <a:ln w="9525">
            <a:noFill/>
            <a:miter lim="800000"/>
            <a:headEnd/>
            <a:tailEnd/>
          </a:ln>
        </p:spPr>
      </p:pic>
      <p:pic>
        <p:nvPicPr>
          <p:cNvPr id="18" name="Picture 17"/>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5875577" y="2920638"/>
            <a:ext cx="789996" cy="213957"/>
          </a:xfrm>
          <a:prstGeom prst="rect">
            <a:avLst/>
          </a:prstGeom>
        </p:spPr>
      </p:pic>
      <p:sp>
        <p:nvSpPr>
          <p:cNvPr id="152" name="TextBox 151"/>
          <p:cNvSpPr txBox="1"/>
          <p:nvPr/>
        </p:nvSpPr>
        <p:spPr>
          <a:xfrm>
            <a:off x="-88872" y="6022191"/>
            <a:ext cx="2928578" cy="369332"/>
          </a:xfrm>
          <a:prstGeom prst="rect">
            <a:avLst/>
          </a:prstGeom>
          <a:noFill/>
        </p:spPr>
        <p:txBody>
          <a:bodyPr wrap="square" rtlCol="0">
            <a:spAutoFit/>
          </a:bodyPr>
          <a:lstStyle/>
          <a:p>
            <a:pPr algn="ctr"/>
            <a:r>
              <a:rPr lang="en-US" dirty="0" smtClean="0">
                <a:solidFill>
                  <a:srgbClr val="2088CA"/>
                </a:solidFill>
                <a:latin typeface="Akkurat-Light"/>
                <a:cs typeface="Akkurat-Light"/>
              </a:rPr>
              <a:t>Other Partners</a:t>
            </a:r>
            <a:endParaRPr lang="en-US" dirty="0">
              <a:solidFill>
                <a:srgbClr val="2088CA"/>
              </a:solidFill>
              <a:latin typeface="Akkurat-Light"/>
              <a:cs typeface="Akkurat-Light"/>
            </a:endParaRPr>
          </a:p>
        </p:txBody>
      </p:sp>
      <p:cxnSp>
        <p:nvCxnSpPr>
          <p:cNvPr id="153" name="Straight Connector 152"/>
          <p:cNvCxnSpPr/>
          <p:nvPr/>
        </p:nvCxnSpPr>
        <p:spPr>
          <a:xfrm flipH="1">
            <a:off x="2562516" y="5758799"/>
            <a:ext cx="1286" cy="997220"/>
          </a:xfrm>
          <a:prstGeom prst="line">
            <a:avLst/>
          </a:prstGeom>
          <a:ln w="12700" cmpd="sng">
            <a:solidFill>
              <a:srgbClr val="2088CA"/>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0" y="5470057"/>
            <a:ext cx="9144002"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5" name="Picture 154"/>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1988" y="6211459"/>
            <a:ext cx="413643" cy="284755"/>
          </a:xfrm>
          <a:prstGeom prst="rect">
            <a:avLst/>
          </a:prstGeom>
          <a:ln>
            <a:noFill/>
          </a:ln>
          <a:effectLst/>
        </p:spPr>
      </p:pic>
      <p:pic>
        <p:nvPicPr>
          <p:cNvPr id="156" name="Picture 155"/>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70169" y="6163622"/>
            <a:ext cx="254028" cy="380429"/>
          </a:xfrm>
          <a:prstGeom prst="rect">
            <a:avLst/>
          </a:prstGeom>
          <a:ln>
            <a:noFill/>
          </a:ln>
          <a:effectLst/>
        </p:spPr>
      </p:pic>
      <p:pic>
        <p:nvPicPr>
          <p:cNvPr id="158" name="Picture 157"/>
          <p:cNvPicPr>
            <a:picLocks noChangeAspect="1"/>
          </p:cNvPicPr>
          <p:nvPr/>
        </p:nvPicPr>
        <p:blipFill>
          <a:blip r:embed="rId3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087560" y="5742012"/>
            <a:ext cx="702599" cy="316809"/>
          </a:xfrm>
          <a:prstGeom prst="rect">
            <a:avLst/>
          </a:prstGeom>
          <a:ln>
            <a:noFill/>
          </a:ln>
          <a:effectLst/>
        </p:spPr>
      </p:pic>
      <p:pic>
        <p:nvPicPr>
          <p:cNvPr id="159" name="Picture 4" descr="http://www.turn.com/wp-content/uploads/2011/01/DoubleVerify.jpg"/>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2014" y="5751549"/>
            <a:ext cx="634375" cy="297735"/>
          </a:xfrm>
          <a:prstGeom prst="rect">
            <a:avLst/>
          </a:prstGeom>
          <a:noFill/>
          <a:ln>
            <a:noFill/>
          </a:ln>
          <a:effectLst/>
        </p:spPr>
      </p:pic>
      <p:pic>
        <p:nvPicPr>
          <p:cNvPr id="160" name="Picture 4"/>
          <p:cNvPicPr>
            <a:picLocks noChangeAspect="1" noChangeArrowheads="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22341" y="6182203"/>
            <a:ext cx="253721" cy="343268"/>
          </a:xfrm>
          <a:prstGeom prst="rect">
            <a:avLst/>
          </a:prstGeom>
          <a:noFill/>
          <a:ln w="9525">
            <a:noFill/>
            <a:miter lim="800000"/>
            <a:headEnd/>
            <a:tailEnd/>
          </a:ln>
          <a:effectLst/>
        </p:spPr>
      </p:pic>
      <p:pic>
        <p:nvPicPr>
          <p:cNvPr id="161" name="Picture 3"/>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75249" y="5735480"/>
            <a:ext cx="443868" cy="329869"/>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62" name="Picture 2"/>
          <p:cNvPicPr>
            <a:picLocks noChangeAspect="1" noChangeArrowheads="1"/>
          </p:cNvPicPr>
          <p:nvPr/>
        </p:nvPicPr>
        <p:blipFill rotWithShape="1">
          <a:blip r:embed="rId39" cstate="print">
            <a:clrChange>
              <a:clrFrom>
                <a:srgbClr val="F5F5F5"/>
              </a:clrFrom>
              <a:clrTo>
                <a:srgbClr val="F5F5F5">
                  <a:alpha val="0"/>
                </a:srgbClr>
              </a:clrTo>
            </a:clrChange>
            <a:extLst>
              <a:ext uri="{28A0092B-C50C-407E-A947-70E740481C1C}">
                <a14:useLocalDpi xmlns:a14="http://schemas.microsoft.com/office/drawing/2010/main"/>
              </a:ext>
            </a:extLst>
          </a:blip>
          <a:srcRect t="1" b="5876"/>
          <a:stretch/>
        </p:blipFill>
        <p:spPr bwMode="auto">
          <a:xfrm>
            <a:off x="7211422" y="5731724"/>
            <a:ext cx="674772" cy="317560"/>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63" name="Picture 3"/>
          <p:cNvPicPr>
            <a:picLocks noChangeAspect="1" noChangeArrowheads="1"/>
          </p:cNvPicPr>
          <p:nvPr/>
        </p:nvPicPr>
        <p:blipFill>
          <a:blip r:embed="rId40">
            <a:extLst>
              <a:ext uri="{28A0092B-C50C-407E-A947-70E740481C1C}">
                <a14:useLocalDpi xmlns:a14="http://schemas.microsoft.com/office/drawing/2010/main"/>
              </a:ext>
            </a:extLst>
          </a:blip>
          <a:srcRect/>
          <a:stretch>
            <a:fillRect/>
          </a:stretch>
        </p:blipFill>
        <p:spPr bwMode="auto">
          <a:xfrm>
            <a:off x="5111469" y="6241319"/>
            <a:ext cx="581503" cy="278327"/>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64" name="Picture 4"/>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4110704" y="6233211"/>
            <a:ext cx="554790" cy="310840"/>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026" name="Picture 2" descr="https://encrypted-tbn3.gstatic.com/images?q=tbn:ANd9GcRd5kRoVgl-07Vu2CRJCwl-6lOuDjsSC_9ZZiNhSq6I_0rI90U9hNdOt_MW"/>
          <p:cNvPicPr>
            <a:picLocks noChangeAspect="1" noChangeArrowheads="1"/>
          </p:cNvPicPr>
          <p:nvPr/>
        </p:nvPicPr>
        <p:blipFill rotWithShape="1">
          <a:blip r:embed="rId42">
            <a:extLst>
              <a:ext uri="{28A0092B-C50C-407E-A947-70E740481C1C}">
                <a14:useLocalDpi xmlns:a14="http://schemas.microsoft.com/office/drawing/2010/main" val="0"/>
              </a:ext>
            </a:extLst>
          </a:blip>
          <a:srcRect l="30676" t="7110" r="29898" b="15898"/>
          <a:stretch/>
        </p:blipFill>
        <p:spPr bwMode="auto">
          <a:xfrm>
            <a:off x="3231390" y="2241993"/>
            <a:ext cx="380751" cy="499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dweek.com/lostremote/files/2014/11/samba_logo5.pn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24155" y="2616736"/>
            <a:ext cx="985427" cy="8644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logosandbrands.directory/wp-content/themes/directorypress/thumbs/WideOrbit-logo.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676705" y="1754927"/>
            <a:ext cx="665282" cy="354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rdlytics"/>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262976" y="5674297"/>
            <a:ext cx="1581699" cy="4724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smtClean="0"/>
              <a:t>Supply, Data, &amp; Tech </a:t>
            </a:r>
            <a:r>
              <a:rPr lang="en-US" dirty="0" smtClean="0"/>
              <a:t>Partners</a:t>
            </a:r>
            <a:endParaRPr lang="en-US" dirty="0"/>
          </a:p>
        </p:txBody>
      </p:sp>
    </p:spTree>
    <p:extLst>
      <p:ext uri="{BB962C8B-B14F-4D97-AF65-F5344CB8AC3E}">
        <p14:creationId xmlns:p14="http://schemas.microsoft.com/office/powerpoint/2010/main" val="36475432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RETARGETING</a:t>
            </a:r>
            <a:endParaRPr lang="en-US" dirty="0"/>
          </a:p>
        </p:txBody>
      </p:sp>
      <p:sp>
        <p:nvSpPr>
          <p:cNvPr id="5" name="Content Placeholder 4"/>
          <p:cNvSpPr>
            <a:spLocks noGrp="1"/>
          </p:cNvSpPr>
          <p:nvPr>
            <p:ph idx="1"/>
          </p:nvPr>
        </p:nvSpPr>
        <p:spPr/>
        <p:txBody>
          <a:bodyPr/>
          <a:lstStyle/>
          <a:p>
            <a:r>
              <a:rPr lang="en-US" dirty="0" smtClean="0"/>
              <a:t>Advanced Strategies</a:t>
            </a:r>
            <a:endParaRPr lang="en-US" dirty="0"/>
          </a:p>
        </p:txBody>
      </p:sp>
    </p:spTree>
    <p:extLst>
      <p:ext uri="{BB962C8B-B14F-4D97-AF65-F5344CB8AC3E}">
        <p14:creationId xmlns:p14="http://schemas.microsoft.com/office/powerpoint/2010/main" val="309484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44" y="836712"/>
            <a:ext cx="9032756" cy="573528"/>
          </a:xfrm>
          <a:noFill/>
        </p:spPr>
        <p:txBody>
          <a:bodyPr>
            <a:normAutofit fontScale="90000"/>
          </a:bodyPr>
          <a:lstStyle/>
          <a:p>
            <a:r>
              <a:rPr lang="fr-CA" b="1" dirty="0" smtClean="0"/>
              <a:t>How </a:t>
            </a:r>
            <a:r>
              <a:rPr lang="fr-CA" dirty="0" smtClean="0"/>
              <a:t>To</a:t>
            </a:r>
            <a:r>
              <a:rPr lang="fr-CA" b="1" dirty="0" smtClean="0"/>
              <a:t> </a:t>
            </a:r>
            <a:r>
              <a:rPr lang="fr-CA" b="1" dirty="0" err="1" smtClean="0"/>
              <a:t>Apply</a:t>
            </a:r>
            <a:r>
              <a:rPr lang="fr-CA" b="1" dirty="0" smtClean="0"/>
              <a:t> Display </a:t>
            </a:r>
            <a:r>
              <a:rPr lang="fr-CA" b="1" dirty="0" err="1" smtClean="0"/>
              <a:t>Retargeting</a:t>
            </a:r>
            <a:endParaRPr lang="fr-CA" b="1" dirty="0"/>
          </a:p>
        </p:txBody>
      </p:sp>
      <p:sp>
        <p:nvSpPr>
          <p:cNvPr id="3" name="Content Placeholder 2"/>
          <p:cNvSpPr>
            <a:spLocks noGrp="1"/>
          </p:cNvSpPr>
          <p:nvPr>
            <p:ph idx="1"/>
          </p:nvPr>
        </p:nvSpPr>
        <p:spPr>
          <a:xfrm>
            <a:off x="121754" y="1544266"/>
            <a:ext cx="5804453" cy="3899639"/>
          </a:xfrm>
        </p:spPr>
        <p:txBody>
          <a:bodyPr>
            <a:noAutofit/>
          </a:bodyPr>
          <a:lstStyle/>
          <a:p>
            <a:pPr>
              <a:spcAft>
                <a:spcPts val="1125"/>
              </a:spcAft>
              <a:buClr>
                <a:srgbClr val="0070C0"/>
              </a:buClr>
              <a:buSzPct val="170000"/>
              <a:buFont typeface="Wingdings" panose="05000000000000000000" pitchFamily="2" charset="2"/>
              <a:buChar char="ü"/>
            </a:pPr>
            <a:r>
              <a:rPr lang="en-US" sz="1200" dirty="0">
                <a:latin typeface="+mj-lt"/>
              </a:rPr>
              <a:t>When a  website has in excess of at least 5000 estimated Unique Visitors per Month. </a:t>
            </a:r>
            <a:r>
              <a:rPr lang="en-US" sz="1200" dirty="0" smtClean="0">
                <a:latin typeface="+mj-lt"/>
              </a:rPr>
              <a:t>Enterprise level retargeting </a:t>
            </a:r>
            <a:r>
              <a:rPr lang="en-US" sz="1200" dirty="0">
                <a:latin typeface="+mj-lt"/>
              </a:rPr>
              <a:t>requires a robust cookie pool in order to achieve successful </a:t>
            </a:r>
            <a:r>
              <a:rPr lang="en-US" sz="1200" dirty="0" smtClean="0">
                <a:latin typeface="+mj-lt"/>
              </a:rPr>
              <a:t>campaign </a:t>
            </a:r>
            <a:r>
              <a:rPr lang="en-US" sz="1200" dirty="0">
                <a:latin typeface="+mj-lt"/>
              </a:rPr>
              <a:t>results. Only 7-10% of the </a:t>
            </a:r>
            <a:r>
              <a:rPr lang="en-US" sz="1200" dirty="0" err="1">
                <a:latin typeface="+mj-lt"/>
              </a:rPr>
              <a:t>Uniques</a:t>
            </a:r>
            <a:r>
              <a:rPr lang="en-US" sz="1200" dirty="0">
                <a:latin typeface="+mj-lt"/>
              </a:rPr>
              <a:t> can be used toward a Monthly Retargeting budget</a:t>
            </a:r>
          </a:p>
          <a:p>
            <a:pPr>
              <a:spcAft>
                <a:spcPts val="1125"/>
              </a:spcAft>
              <a:buClr>
                <a:srgbClr val="0070C0"/>
              </a:buClr>
              <a:buSzPct val="170000"/>
              <a:buFont typeface="Wingdings" panose="05000000000000000000" pitchFamily="2" charset="2"/>
              <a:buChar char="ü"/>
            </a:pPr>
            <a:r>
              <a:rPr lang="en-US" sz="1200" dirty="0">
                <a:latin typeface="+mj-lt"/>
              </a:rPr>
              <a:t>Performance Driven Campaigns demanding specific ROI Goals</a:t>
            </a:r>
          </a:p>
          <a:p>
            <a:pPr>
              <a:spcAft>
                <a:spcPts val="1125"/>
              </a:spcAft>
              <a:buClr>
                <a:srgbClr val="0070C0"/>
              </a:buClr>
              <a:buSzPct val="170000"/>
              <a:buFont typeface="Wingdings" panose="05000000000000000000" pitchFamily="2" charset="2"/>
              <a:buChar char="ü"/>
            </a:pPr>
            <a:r>
              <a:rPr lang="en-US" sz="1200" dirty="0">
                <a:latin typeface="+mj-lt"/>
              </a:rPr>
              <a:t>CPM, CPC &amp; CTR Rates take on less importance as Conversions and Revenue drive the KPIs. Retargeting strategies force higher CPM's and CPC's and tend to draw a lower CTR, mainly because higher bids are forced due to limited retargeted cookies</a:t>
            </a:r>
          </a:p>
          <a:p>
            <a:pPr>
              <a:spcAft>
                <a:spcPts val="1125"/>
              </a:spcAft>
              <a:buClr>
                <a:srgbClr val="0070C0"/>
              </a:buClr>
              <a:buSzPct val="150000"/>
              <a:buFont typeface="Wingdings" panose="05000000000000000000" pitchFamily="2" charset="2"/>
              <a:buChar char="ü"/>
            </a:pPr>
            <a:r>
              <a:rPr lang="en-US" sz="1200" dirty="0">
                <a:latin typeface="+mj-lt"/>
              </a:rPr>
              <a:t>No focus on the Geo as we only want to capture users who have shown intent when they initially visited the client’s site</a:t>
            </a:r>
          </a:p>
          <a:p>
            <a:pPr>
              <a:spcAft>
                <a:spcPts val="1125"/>
              </a:spcAft>
              <a:buClr>
                <a:srgbClr val="0070C0"/>
              </a:buClr>
              <a:buSzPct val="150000"/>
              <a:buFont typeface="Wingdings" panose="05000000000000000000" pitchFamily="2" charset="2"/>
              <a:buChar char="ü"/>
            </a:pPr>
            <a:r>
              <a:rPr lang="en-US" sz="1200" dirty="0">
                <a:latin typeface="+mj-lt"/>
              </a:rPr>
              <a:t>Retargeting can also be used as a Branding Strategy as users are delivered multiple retargeting ads, ensuring that the Brand is top of mind</a:t>
            </a:r>
          </a:p>
          <a:p>
            <a:pPr>
              <a:spcAft>
                <a:spcPts val="1125"/>
              </a:spcAft>
              <a:buClr>
                <a:srgbClr val="0070C0"/>
              </a:buClr>
              <a:buSzPct val="150000"/>
              <a:buFont typeface="Wingdings" panose="05000000000000000000" pitchFamily="2" charset="2"/>
              <a:buChar char="ü"/>
            </a:pPr>
            <a:r>
              <a:rPr lang="en-US" sz="1200" dirty="0">
                <a:latin typeface="+mj-lt"/>
              </a:rPr>
              <a:t>Retargeting is key for Cross-Selling campaigns</a:t>
            </a:r>
          </a:p>
        </p:txBody>
      </p:sp>
      <p:pic>
        <p:nvPicPr>
          <p:cNvPr id="4" name="Picture 3" descr="C:\Users\mcoletta.ACQUISIO\Pictures\images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624" y="2303837"/>
            <a:ext cx="2625687" cy="196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494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6012"/>
            <a:ext cx="9144000" cy="561113"/>
          </a:xfrm>
          <a:noFill/>
        </p:spPr>
        <p:txBody>
          <a:bodyPr anchor="ctr">
            <a:noAutofit/>
          </a:bodyPr>
          <a:lstStyle/>
          <a:p>
            <a:r>
              <a:rPr lang="en-US" sz="2700" b="1" dirty="0">
                <a:solidFill>
                  <a:schemeClr val="bg1"/>
                </a:solidFill>
              </a:rPr>
              <a:t>ATD </a:t>
            </a:r>
            <a:r>
              <a:rPr lang="en-US" sz="2700" b="1" dirty="0"/>
              <a:t>Leverage Enterprise Strategies</a:t>
            </a:r>
            <a:endParaRPr lang="fr-CA" sz="2700" b="1" dirty="0"/>
          </a:p>
        </p:txBody>
      </p:sp>
      <p:graphicFrame>
        <p:nvGraphicFramePr>
          <p:cNvPr id="9" name="Diagram 8"/>
          <p:cNvGraphicFramePr/>
          <p:nvPr>
            <p:extLst>
              <p:ext uri="{D42A27DB-BD31-4B8C-83A1-F6EECF244321}">
                <p14:modId xmlns:p14="http://schemas.microsoft.com/office/powerpoint/2010/main" val="3259917693"/>
              </p:ext>
            </p:extLst>
          </p:nvPr>
        </p:nvGraphicFramePr>
        <p:xfrm>
          <a:off x="389117" y="1016000"/>
          <a:ext cx="8490503" cy="5676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26559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660</TotalTime>
  <Words>3936</Words>
  <Application>Microsoft Macintosh PowerPoint</Application>
  <PresentationFormat>On-screen Show (4:3)</PresentationFormat>
  <Paragraphs>485</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ENTERPRISE LEVEL DISPLAY ADVERTISING</vt:lpstr>
      <vt:lpstr>Agenda</vt:lpstr>
      <vt:lpstr>Acronyms</vt:lpstr>
      <vt:lpstr>One Audience, every channel, every buying model,            One Platform</vt:lpstr>
      <vt:lpstr>Access Every Major Ad Exchange</vt:lpstr>
      <vt:lpstr>Supply, Data, &amp; Tech Partners</vt:lpstr>
      <vt:lpstr>RETARGETING</vt:lpstr>
      <vt:lpstr>How To Apply Display Retargeting</vt:lpstr>
      <vt:lpstr>ATD Leverage Enterprise Strategies</vt:lpstr>
      <vt:lpstr>PowerPoint Presentation</vt:lpstr>
      <vt:lpstr>Audience Predictor</vt:lpstr>
      <vt:lpstr>Household Extension</vt:lpstr>
      <vt:lpstr>PowerPoint Presentation</vt:lpstr>
      <vt:lpstr>Uniquely Optimize Retargeting Campaigns</vt:lpstr>
      <vt:lpstr>PowerPoint Presentation</vt:lpstr>
      <vt:lpstr>GENERAL DISPLAY</vt:lpstr>
      <vt:lpstr>When to Use Prospecting Strategies</vt:lpstr>
      <vt:lpstr>Prospecting Strategies</vt:lpstr>
      <vt:lpstr>PowerPoint Presentation</vt:lpstr>
      <vt:lpstr>PowerPoint Presentation</vt:lpstr>
      <vt:lpstr>PowerPoint Presentation</vt:lpstr>
      <vt:lpstr>Temperature Targeting</vt:lpstr>
      <vt:lpstr>Case Study – Retargeting Alongside New User Prospecting</vt:lpstr>
      <vt:lpstr>OTHER TYPES OF DISPLAY</vt:lpstr>
      <vt:lpstr>Custom Ad Units Increase Engagement</vt:lpstr>
      <vt:lpstr>Private Marketplace</vt:lpstr>
      <vt:lpstr>Mobile Ad Exchanges</vt:lpstr>
      <vt:lpstr>REPORTING</vt:lpstr>
      <vt:lpstr>Granular Reporting</vt:lpstr>
      <vt:lpstr>Granularity Defined</vt:lpstr>
      <vt:lpstr>VIDEO ADVERTISING</vt:lpstr>
      <vt:lpstr>Access to Large Video Audiences</vt:lpstr>
      <vt:lpstr>Samba: TV Advertising Is Now Cross-Screen</vt:lpstr>
      <vt:lpstr>What’s on the Horizon… </vt:lpstr>
      <vt:lpstr>Worldwide Programmatic TV and Video Advertising Spending</vt:lpstr>
      <vt:lpstr>Share of U.S. Households Without Cable, Satellite or Telco TV Subscription </vt:lpstr>
      <vt:lpstr>Video View Metrics</vt:lpstr>
      <vt:lpstr>WRAPPING UP</vt:lpstr>
      <vt:lpstr>Brand Safety &amp; Suspicious Activity</vt:lpstr>
      <vt:lpstr>Display Media Differentiators</vt:lpstr>
      <vt:lpstr>CASE STUDY</vt:lpstr>
      <vt:lpstr>Wellington Fragrance Case Study</vt:lpstr>
      <vt:lpstr>Methodology</vt:lpstr>
      <vt:lpstr>Findings</vt:lpstr>
      <vt:lpstr>End of the Day – The Meat !</vt:lpstr>
      <vt:lpstr>End of the Year – 12 mos. for this Case!</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Lyana San Pedro</dc:creator>
  <cp:lastModifiedBy>Benjamin Smith</cp:lastModifiedBy>
  <cp:revision>88</cp:revision>
  <dcterms:created xsi:type="dcterms:W3CDTF">2014-02-23T22:44:02Z</dcterms:created>
  <dcterms:modified xsi:type="dcterms:W3CDTF">2015-09-09T22:31:53Z</dcterms:modified>
</cp:coreProperties>
</file>